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91" r:id="rId3"/>
    <p:sldId id="364" r:id="rId4"/>
    <p:sldId id="367" r:id="rId5"/>
    <p:sldId id="316" r:id="rId6"/>
    <p:sldId id="319" r:id="rId7"/>
    <p:sldId id="370" r:id="rId8"/>
    <p:sldId id="371" r:id="rId9"/>
    <p:sldId id="368" r:id="rId10"/>
    <p:sldId id="373" r:id="rId11"/>
    <p:sldId id="334" r:id="rId12"/>
    <p:sldId id="335" r:id="rId13"/>
    <p:sldId id="353" r:id="rId14"/>
    <p:sldId id="703" r:id="rId15"/>
    <p:sldId id="330" r:id="rId16"/>
    <p:sldId id="331" r:id="rId17"/>
    <p:sldId id="332" r:id="rId18"/>
    <p:sldId id="329" r:id="rId19"/>
    <p:sldId id="375" r:id="rId20"/>
    <p:sldId id="336" r:id="rId21"/>
    <p:sldId id="380" r:id="rId22"/>
    <p:sldId id="379" r:id="rId23"/>
    <p:sldId id="365" r:id="rId24"/>
    <p:sldId id="686" r:id="rId25"/>
    <p:sldId id="366" r:id="rId26"/>
    <p:sldId id="384" r:id="rId27"/>
    <p:sldId id="700" r:id="rId28"/>
    <p:sldId id="702" r:id="rId29"/>
    <p:sldId id="345" r:id="rId30"/>
    <p:sldId id="678" r:id="rId31"/>
    <p:sldId id="677" r:id="rId32"/>
    <p:sldId id="381" r:id="rId33"/>
    <p:sldId id="324" r:id="rId34"/>
    <p:sldId id="325" r:id="rId35"/>
    <p:sldId id="326" r:id="rId36"/>
    <p:sldId id="327" r:id="rId37"/>
    <p:sldId id="386" r:id="rId38"/>
    <p:sldId id="679" r:id="rId39"/>
    <p:sldId id="687" r:id="rId40"/>
    <p:sldId id="682" r:id="rId41"/>
    <p:sldId id="685" r:id="rId42"/>
    <p:sldId id="683" r:id="rId43"/>
    <p:sldId id="681" r:id="rId44"/>
    <p:sldId id="688" r:id="rId45"/>
    <p:sldId id="363" r:id="rId46"/>
    <p:sldId id="690" r:id="rId47"/>
    <p:sldId id="372" r:id="rId48"/>
    <p:sldId id="691" r:id="rId49"/>
    <p:sldId id="693" r:id="rId50"/>
    <p:sldId id="694" r:id="rId51"/>
    <p:sldId id="695" r:id="rId52"/>
    <p:sldId id="696" r:id="rId53"/>
    <p:sldId id="697" r:id="rId54"/>
    <p:sldId id="347" r:id="rId55"/>
    <p:sldId id="346" r:id="rId56"/>
    <p:sldId id="350" r:id="rId57"/>
    <p:sldId id="303" r:id="rId58"/>
    <p:sldId id="290" r:id="rId59"/>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521528" algn="l" rtl="0" fontAlgn="base">
      <a:spcBef>
        <a:spcPct val="0"/>
      </a:spcBef>
      <a:spcAft>
        <a:spcPct val="0"/>
      </a:spcAft>
      <a:defRPr kern="1200">
        <a:solidFill>
          <a:schemeClr val="tx1"/>
        </a:solidFill>
        <a:latin typeface="Arial" charset="0"/>
        <a:ea typeface="+mn-ea"/>
        <a:cs typeface="+mn-cs"/>
      </a:defRPr>
    </a:lvl2pPr>
    <a:lvl3pPr marL="1043056" algn="l" rtl="0" fontAlgn="base">
      <a:spcBef>
        <a:spcPct val="0"/>
      </a:spcBef>
      <a:spcAft>
        <a:spcPct val="0"/>
      </a:spcAft>
      <a:defRPr kern="1200">
        <a:solidFill>
          <a:schemeClr val="tx1"/>
        </a:solidFill>
        <a:latin typeface="Arial" charset="0"/>
        <a:ea typeface="+mn-ea"/>
        <a:cs typeface="+mn-cs"/>
      </a:defRPr>
    </a:lvl3pPr>
    <a:lvl4pPr marL="1564584" algn="l" rtl="0" fontAlgn="base">
      <a:spcBef>
        <a:spcPct val="0"/>
      </a:spcBef>
      <a:spcAft>
        <a:spcPct val="0"/>
      </a:spcAft>
      <a:defRPr kern="1200">
        <a:solidFill>
          <a:schemeClr val="tx1"/>
        </a:solidFill>
        <a:latin typeface="Arial" charset="0"/>
        <a:ea typeface="+mn-ea"/>
        <a:cs typeface="+mn-cs"/>
      </a:defRPr>
    </a:lvl4pPr>
    <a:lvl5pPr marL="2086112" algn="l" rtl="0" fontAlgn="base">
      <a:spcBef>
        <a:spcPct val="0"/>
      </a:spcBef>
      <a:spcAft>
        <a:spcPct val="0"/>
      </a:spcAft>
      <a:defRPr kern="1200">
        <a:solidFill>
          <a:schemeClr val="tx1"/>
        </a:solidFill>
        <a:latin typeface="Arial" charset="0"/>
        <a:ea typeface="+mn-ea"/>
        <a:cs typeface="+mn-cs"/>
      </a:defRPr>
    </a:lvl5pPr>
    <a:lvl6pPr marL="2607640" algn="l" defTabSz="1043056" rtl="0" eaLnBrk="1" latinLnBrk="0" hangingPunct="1">
      <a:defRPr kern="1200">
        <a:solidFill>
          <a:schemeClr val="tx1"/>
        </a:solidFill>
        <a:latin typeface="Arial" charset="0"/>
        <a:ea typeface="+mn-ea"/>
        <a:cs typeface="+mn-cs"/>
      </a:defRPr>
    </a:lvl6pPr>
    <a:lvl7pPr marL="3129168" algn="l" defTabSz="1043056" rtl="0" eaLnBrk="1" latinLnBrk="0" hangingPunct="1">
      <a:defRPr kern="1200">
        <a:solidFill>
          <a:schemeClr val="tx1"/>
        </a:solidFill>
        <a:latin typeface="Arial" charset="0"/>
        <a:ea typeface="+mn-ea"/>
        <a:cs typeface="+mn-cs"/>
      </a:defRPr>
    </a:lvl7pPr>
    <a:lvl8pPr marL="3650696" algn="l" defTabSz="1043056" rtl="0" eaLnBrk="1" latinLnBrk="0" hangingPunct="1">
      <a:defRPr kern="1200">
        <a:solidFill>
          <a:schemeClr val="tx1"/>
        </a:solidFill>
        <a:latin typeface="Arial" charset="0"/>
        <a:ea typeface="+mn-ea"/>
        <a:cs typeface="+mn-cs"/>
      </a:defRPr>
    </a:lvl8pPr>
    <a:lvl9pPr marL="4172224" algn="l" defTabSz="104305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BIN Jessica" initials="A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270"/>
    <a:srgbClr val="BE0F2E"/>
    <a:srgbClr val="333399"/>
    <a:srgbClr val="1F92B7"/>
    <a:srgbClr val="7B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2062" autoAdjust="0"/>
  </p:normalViewPr>
  <p:slideViewPr>
    <p:cSldViewPr>
      <p:cViewPr varScale="1">
        <p:scale>
          <a:sx n="97" d="100"/>
          <a:sy n="97" d="100"/>
        </p:scale>
        <p:origin x="852" y="72"/>
      </p:cViewPr>
      <p:guideLst>
        <p:guide orient="horz" pos="2382"/>
        <p:guide pos="3368"/>
      </p:guideLst>
    </p:cSldViewPr>
  </p:slideViewPr>
  <p:outlineViewPr>
    <p:cViewPr>
      <p:scale>
        <a:sx n="33" d="100"/>
        <a:sy n="33" d="100"/>
      </p:scale>
      <p:origin x="0" y="10632"/>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93" d="100"/>
          <a:sy n="93" d="100"/>
        </p:scale>
        <p:origin x="-377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090DF6-B01B-47F0-9F51-2F698BC46C19}" type="datetimeFigureOut">
              <a:rPr lang="fr-FR" smtClean="0"/>
              <a:t>14/12/2023</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F940E53-FFDB-4271-A859-8511F6F9A963}" type="slidenum">
              <a:rPr lang="fr-FR" smtClean="0"/>
              <a:t>‹N°›</a:t>
            </a:fld>
            <a:endParaRPr lang="fr-FR"/>
          </a:p>
        </p:txBody>
      </p:sp>
    </p:spTree>
    <p:extLst>
      <p:ext uri="{BB962C8B-B14F-4D97-AF65-F5344CB8AC3E}">
        <p14:creationId xmlns:p14="http://schemas.microsoft.com/office/powerpoint/2010/main" val="380684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9" y="0"/>
            <a:ext cx="2945659" cy="496332"/>
          </a:xfrm>
          <a:prstGeom prst="rect">
            <a:avLst/>
          </a:prstGeom>
        </p:spPr>
        <p:txBody>
          <a:bodyPr vert="horz" lIns="91440" tIns="45720" rIns="91440" bIns="45720" rtlCol="0"/>
          <a:lstStyle>
            <a:lvl1pPr algn="r">
              <a:defRPr sz="1200"/>
            </a:lvl1pPr>
          </a:lstStyle>
          <a:p>
            <a:fld id="{78F14973-5BD5-4209-BA1D-DE2BF537FF4C}" type="datetimeFigureOut">
              <a:rPr lang="fr-FR" smtClean="0"/>
              <a:pPr/>
              <a:t>14/12/2023</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6" y="9428586"/>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9" y="9428586"/>
            <a:ext cx="2945659" cy="496332"/>
          </a:xfrm>
          <a:prstGeom prst="rect">
            <a:avLst/>
          </a:prstGeom>
        </p:spPr>
        <p:txBody>
          <a:bodyPr vert="horz" lIns="91440" tIns="45720" rIns="91440" bIns="45720" rtlCol="0" anchor="b"/>
          <a:lstStyle>
            <a:lvl1pPr algn="r">
              <a:defRPr sz="1200"/>
            </a:lvl1pPr>
          </a:lstStyle>
          <a:p>
            <a:fld id="{0A60A539-B88D-4561-A407-711B84976B22}" type="slidenum">
              <a:rPr lang="fr-FR" smtClean="0"/>
              <a:pPr/>
              <a:t>‹N°›</a:t>
            </a:fld>
            <a:endParaRPr lang="fr-FR"/>
          </a:p>
        </p:txBody>
      </p:sp>
    </p:spTree>
    <p:extLst>
      <p:ext uri="{BB962C8B-B14F-4D97-AF65-F5344CB8AC3E}">
        <p14:creationId xmlns:p14="http://schemas.microsoft.com/office/powerpoint/2010/main" val="823947733"/>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3"/>
            <a:ext cx="9089390" cy="1620771"/>
          </a:xfrm>
        </p:spPr>
        <p:txBody>
          <a:bodyPr/>
          <a:lstStyle/>
          <a:p>
            <a:r>
              <a:rPr lang="fr-FR"/>
              <a:t>Modifiez le style du titre</a:t>
            </a:r>
          </a:p>
        </p:txBody>
      </p:sp>
      <p:sp>
        <p:nvSpPr>
          <p:cNvPr id="3" name="Sous-titre 2"/>
          <p:cNvSpPr>
            <a:spLocks noGrp="1"/>
          </p:cNvSpPr>
          <p:nvPr>
            <p:ph type="subTitle" idx="1"/>
          </p:nvPr>
        </p:nvSpPr>
        <p:spPr>
          <a:xfrm>
            <a:off x="1604010" y="4284716"/>
            <a:ext cx="7485380" cy="1932323"/>
          </a:xfrm>
        </p:spPr>
        <p:txBody>
          <a:bodyPr/>
          <a:lstStyle>
            <a:lvl1pPr marL="0" indent="0" algn="ctr">
              <a:buNone/>
              <a:defRPr/>
            </a:lvl1pPr>
            <a:lvl2pPr marL="521528" indent="0" algn="ctr">
              <a:buNone/>
              <a:defRPr/>
            </a:lvl2pPr>
            <a:lvl3pPr marL="1043056" indent="0" algn="ctr">
              <a:buNone/>
              <a:defRPr/>
            </a:lvl3pPr>
            <a:lvl4pPr marL="1564584" indent="0" algn="ctr">
              <a:buNone/>
              <a:defRPr/>
            </a:lvl4pPr>
            <a:lvl5pPr marL="2086112" indent="0" algn="ctr">
              <a:buNone/>
              <a:defRPr/>
            </a:lvl5pPr>
            <a:lvl6pPr marL="2607640" indent="0" algn="ctr">
              <a:buNone/>
              <a:defRPr/>
            </a:lvl6pPr>
            <a:lvl7pPr marL="3129168" indent="0" algn="ctr">
              <a:buNone/>
              <a:defRPr/>
            </a:lvl7pPr>
            <a:lvl8pPr marL="3650696" indent="0" algn="ctr">
              <a:buNone/>
              <a:defRPr/>
            </a:lvl8pPr>
            <a:lvl9pPr marL="4172224"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5880E833-DFF7-4F28-B585-0FEF66CDE512}" type="slidenum">
              <a:rPr lang="fr-FR" altLang="fr-FR"/>
              <a:pPr/>
              <a:t>‹N°›</a:t>
            </a:fld>
            <a:endParaRPr lang="fr-FR" altLang="fr-FR"/>
          </a:p>
        </p:txBody>
      </p:sp>
    </p:spTree>
    <p:extLst>
      <p:ext uri="{BB962C8B-B14F-4D97-AF65-F5344CB8AC3E}">
        <p14:creationId xmlns:p14="http://schemas.microsoft.com/office/powerpoint/2010/main" val="177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4A684666-CDBA-4CDC-A29F-76992C05AE86}" type="slidenum">
              <a:rPr lang="fr-FR" altLang="fr-FR"/>
              <a:pPr/>
              <a:t>‹N°›</a:t>
            </a:fld>
            <a:endParaRPr lang="fr-FR" altLang="fr-FR"/>
          </a:p>
        </p:txBody>
      </p:sp>
    </p:spTree>
    <p:extLst>
      <p:ext uri="{BB962C8B-B14F-4D97-AF65-F5344CB8AC3E}">
        <p14:creationId xmlns:p14="http://schemas.microsoft.com/office/powerpoint/2010/main" val="183295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2715" y="302802"/>
            <a:ext cx="2406015" cy="645157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670" y="302802"/>
            <a:ext cx="7039822" cy="645157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96CF8AE9-E51D-49E8-A55B-CB12102AE491}" type="slidenum">
              <a:rPr lang="fr-FR" altLang="fr-FR"/>
              <a:pPr/>
              <a:t>‹N°›</a:t>
            </a:fld>
            <a:endParaRPr lang="fr-FR" altLang="fr-FR"/>
          </a:p>
        </p:txBody>
      </p:sp>
    </p:spTree>
    <p:extLst>
      <p:ext uri="{BB962C8B-B14F-4D97-AF65-F5344CB8AC3E}">
        <p14:creationId xmlns:p14="http://schemas.microsoft.com/office/powerpoint/2010/main" val="121572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34670" y="302802"/>
            <a:ext cx="9624060" cy="645157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534670" y="6885650"/>
            <a:ext cx="2495127" cy="525088"/>
          </a:xfrm>
        </p:spPr>
        <p:txBody>
          <a:bodyPr/>
          <a:lstStyle>
            <a:lvl1pPr>
              <a:defRPr/>
            </a:lvl1pPr>
          </a:lstStyle>
          <a:p>
            <a:endParaRPr lang="fr-FR" altLang="fr-FR"/>
          </a:p>
        </p:txBody>
      </p:sp>
      <p:sp>
        <p:nvSpPr>
          <p:cNvPr id="4" name="Espace réservé du pied de page 3"/>
          <p:cNvSpPr>
            <a:spLocks noGrp="1"/>
          </p:cNvSpPr>
          <p:nvPr>
            <p:ph type="ftr" sz="quarter" idx="11"/>
          </p:nvPr>
        </p:nvSpPr>
        <p:spPr>
          <a:xfrm>
            <a:off x="3653579" y="6885650"/>
            <a:ext cx="3386243" cy="525088"/>
          </a:xfrm>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a:xfrm>
            <a:off x="7663603" y="6885650"/>
            <a:ext cx="2495127" cy="525088"/>
          </a:xfrm>
        </p:spPr>
        <p:txBody>
          <a:bodyPr/>
          <a:lstStyle>
            <a:lvl1pPr>
              <a:defRPr/>
            </a:lvl1pPr>
          </a:lstStyle>
          <a:p>
            <a:fld id="{9BC5C211-7B18-426F-90C8-640EE5C36DB0}" type="slidenum">
              <a:rPr lang="fr-FR" altLang="fr-FR"/>
              <a:pPr/>
              <a:t>‹N°›</a:t>
            </a:fld>
            <a:endParaRPr lang="fr-FR" altLang="fr-FR"/>
          </a:p>
        </p:txBody>
      </p:sp>
    </p:spTree>
    <p:extLst>
      <p:ext uri="{BB962C8B-B14F-4D97-AF65-F5344CB8AC3E}">
        <p14:creationId xmlns:p14="http://schemas.microsoft.com/office/powerpoint/2010/main" val="35910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fr-FR" dirty="0"/>
          </a:p>
        </p:txBody>
      </p:sp>
      <p:sp>
        <p:nvSpPr>
          <p:cNvPr id="5" name="Espace réservé du pied de page 4"/>
          <p:cNvSpPr>
            <a:spLocks noGrp="1"/>
          </p:cNvSpPr>
          <p:nvPr>
            <p:ph type="ftr" sz="quarter" idx="11"/>
          </p:nvPr>
        </p:nvSpPr>
        <p:spPr/>
        <p:txBody>
          <a:bodyPr/>
          <a:lstStyle>
            <a:lvl1pPr>
              <a:defRPr/>
            </a:lvl1pPr>
          </a:lstStyle>
          <a:p>
            <a:fld id="{4BE674E7-B6E7-471A-B468-627A22F2484B}" type="slidenum">
              <a:rPr lang="fr-FR" altLang="fr-FR" smtClean="0"/>
              <a:pPr/>
              <a:t>‹N°›</a:t>
            </a:fld>
            <a:endParaRPr lang="fr-FR" altLang="fr-FR" dirty="0"/>
          </a:p>
        </p:txBody>
      </p:sp>
      <p:sp>
        <p:nvSpPr>
          <p:cNvPr id="6" name="Espace réservé du numéro de diapositive 5"/>
          <p:cNvSpPr>
            <a:spLocks noGrp="1"/>
          </p:cNvSpPr>
          <p:nvPr>
            <p:ph type="sldNum" sz="quarter" idx="12"/>
          </p:nvPr>
        </p:nvSpPr>
        <p:spPr/>
        <p:txBody>
          <a:bodyPr/>
          <a:lstStyle>
            <a:lvl1pPr>
              <a:defRPr/>
            </a:lvl1pPr>
          </a:lstStyle>
          <a:p>
            <a:endParaRPr lang="fr-FR" altLang="fr-FR" dirty="0"/>
          </a:p>
        </p:txBody>
      </p:sp>
    </p:spTree>
    <p:extLst>
      <p:ext uri="{BB962C8B-B14F-4D97-AF65-F5344CB8AC3E}">
        <p14:creationId xmlns:p14="http://schemas.microsoft.com/office/powerpoint/2010/main" val="164887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2"/>
            <a:ext cx="9089390" cy="1501751"/>
          </a:xfrm>
        </p:spPr>
        <p:txBody>
          <a:bodyPr anchor="t"/>
          <a:lstStyle>
            <a:lvl1pPr algn="l">
              <a:defRPr sz="4600" b="1" cap="all"/>
            </a:lvl1pPr>
          </a:lstStyle>
          <a:p>
            <a:r>
              <a:rPr lang="fr-FR"/>
              <a:t>Modifiez le style du titre</a:t>
            </a: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09F16618-F53C-44A3-BFAE-BAC00010AB71}" type="slidenum">
              <a:rPr lang="fr-FR" altLang="fr-FR"/>
              <a:pPr/>
              <a:t>‹N°›</a:t>
            </a:fld>
            <a:endParaRPr lang="fr-FR" altLang="fr-FR"/>
          </a:p>
        </p:txBody>
      </p:sp>
    </p:spTree>
    <p:extLst>
      <p:ext uri="{BB962C8B-B14F-4D97-AF65-F5344CB8AC3E}">
        <p14:creationId xmlns:p14="http://schemas.microsoft.com/office/powerpoint/2010/main" val="33413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48A66F38-1311-4AA6-BDC8-316026F5A71D}" type="slidenum">
              <a:rPr lang="fr-FR" altLang="fr-FR"/>
              <a:pPr/>
              <a:t>‹N°›</a:t>
            </a:fld>
            <a:endParaRPr lang="fr-FR" altLang="fr-FR"/>
          </a:p>
        </p:txBody>
      </p:sp>
    </p:spTree>
    <p:extLst>
      <p:ext uri="{BB962C8B-B14F-4D97-AF65-F5344CB8AC3E}">
        <p14:creationId xmlns:p14="http://schemas.microsoft.com/office/powerpoint/2010/main" val="18214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Cliquez pour modifier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Cliquez pour modifier les styles du texte du masque</a:t>
            </a:r>
          </a:p>
        </p:txBody>
      </p:sp>
      <p:sp>
        <p:nvSpPr>
          <p:cNvPr id="6" name="Espace réservé du contenu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A66A4987-3A8F-4817-A7A8-78319177ECB8}" type="slidenum">
              <a:rPr lang="fr-FR" altLang="fr-FR"/>
              <a:pPr/>
              <a:t>‹N°›</a:t>
            </a:fld>
            <a:endParaRPr lang="fr-FR" altLang="fr-FR"/>
          </a:p>
        </p:txBody>
      </p:sp>
    </p:spTree>
    <p:extLst>
      <p:ext uri="{BB962C8B-B14F-4D97-AF65-F5344CB8AC3E}">
        <p14:creationId xmlns:p14="http://schemas.microsoft.com/office/powerpoint/2010/main" val="103989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784E5178-C835-4D12-8CDE-2443409D2EAB}" type="slidenum">
              <a:rPr lang="fr-FR" altLang="fr-FR"/>
              <a:pPr/>
              <a:t>‹N°›</a:t>
            </a:fld>
            <a:endParaRPr lang="fr-FR" altLang="fr-FR"/>
          </a:p>
        </p:txBody>
      </p:sp>
    </p:spTree>
    <p:extLst>
      <p:ext uri="{BB962C8B-B14F-4D97-AF65-F5344CB8AC3E}">
        <p14:creationId xmlns:p14="http://schemas.microsoft.com/office/powerpoint/2010/main" val="14867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F0A4ED09-BE14-4611-831C-53D87D84DD43}" type="slidenum">
              <a:rPr lang="fr-FR" altLang="fr-FR"/>
              <a:pPr/>
              <a:t>‹N°›</a:t>
            </a:fld>
            <a:endParaRPr lang="fr-FR" altLang="fr-FR"/>
          </a:p>
        </p:txBody>
      </p:sp>
    </p:spTree>
    <p:extLst>
      <p:ext uri="{BB962C8B-B14F-4D97-AF65-F5344CB8AC3E}">
        <p14:creationId xmlns:p14="http://schemas.microsoft.com/office/powerpoint/2010/main" val="38657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a:t>Modifiez le style du titre</a:t>
            </a:r>
          </a:p>
        </p:txBody>
      </p:sp>
      <p:sp>
        <p:nvSpPr>
          <p:cNvPr id="3" name="Espace réservé du contenu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3BCB6178-89DF-4CA0-9EED-52A2A5DFAFBB}" type="slidenum">
              <a:rPr lang="fr-FR" altLang="fr-FR"/>
              <a:pPr/>
              <a:t>‹N°›</a:t>
            </a:fld>
            <a:endParaRPr lang="fr-FR" altLang="fr-FR"/>
          </a:p>
        </p:txBody>
      </p:sp>
    </p:spTree>
    <p:extLst>
      <p:ext uri="{BB962C8B-B14F-4D97-AF65-F5344CB8AC3E}">
        <p14:creationId xmlns:p14="http://schemas.microsoft.com/office/powerpoint/2010/main" val="38818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a:t>Modifiez le style du titre</a:t>
            </a: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fr-FR"/>
              <a:t>Cliquez sur l'icône pour ajouter une image</a:t>
            </a: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1748A5E2-ECA2-40F7-A4E9-5E4A2411D268}" type="slidenum">
              <a:rPr lang="fr-FR" altLang="fr-FR"/>
              <a:pPr/>
              <a:t>‹N°›</a:t>
            </a:fld>
            <a:endParaRPr lang="fr-FR" altLang="fr-FR"/>
          </a:p>
        </p:txBody>
      </p:sp>
    </p:spTree>
    <p:extLst>
      <p:ext uri="{BB962C8B-B14F-4D97-AF65-F5344CB8AC3E}">
        <p14:creationId xmlns:p14="http://schemas.microsoft.com/office/powerpoint/2010/main" val="146095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534670" y="1764295"/>
            <a:ext cx="9624060" cy="49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028" name="Rectangle 4"/>
          <p:cNvSpPr>
            <a:spLocks noGrp="1" noChangeArrowheads="1"/>
          </p:cNvSpPr>
          <p:nvPr>
            <p:ph type="dt" sz="half" idx="2"/>
          </p:nvPr>
        </p:nvSpPr>
        <p:spPr bwMode="auto">
          <a:xfrm>
            <a:off x="534670"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defRPr sz="1600"/>
            </a:lvl1pPr>
          </a:lstStyle>
          <a:p>
            <a:endParaRPr lang="fr-FR" altLang="fr-FR"/>
          </a:p>
        </p:txBody>
      </p:sp>
      <p:sp>
        <p:nvSpPr>
          <p:cNvPr id="1029" name="Rectangle 5"/>
          <p:cNvSpPr>
            <a:spLocks noGrp="1" noChangeArrowheads="1"/>
          </p:cNvSpPr>
          <p:nvPr>
            <p:ph type="ftr" sz="quarter" idx="3"/>
          </p:nvPr>
        </p:nvSpPr>
        <p:spPr bwMode="auto">
          <a:xfrm>
            <a:off x="3653579" y="6885650"/>
            <a:ext cx="3386243"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ctr">
              <a:defRPr sz="1600"/>
            </a:lvl1pPr>
          </a:lstStyle>
          <a:p>
            <a:fld id="{20B526DD-81AF-4C04-8E5C-8CB563E0D937}" type="slidenum">
              <a:rPr lang="fr-FR" altLang="fr-FR" smtClean="0"/>
              <a:pPr/>
              <a:t>‹N°›</a:t>
            </a:fld>
            <a:r>
              <a:rPr lang="fr-FR" altLang="fr-FR" dirty="0"/>
              <a:t> </a:t>
            </a:r>
            <a:fld id="{20B526DD-81AF-4C04-8E5C-8CB563E0D937}" type="slidenum">
              <a:rPr lang="fr-FR" altLang="fr-FR" smtClean="0"/>
              <a:pPr/>
              <a:t>‹N°›</a:t>
            </a:fld>
            <a:r>
              <a:rPr lang="fr-FR" altLang="fr-FR" dirty="0"/>
              <a:t> </a:t>
            </a:r>
            <a:fld id="{20B526DD-81AF-4C04-8E5C-8CB563E0D937}" type="slidenum">
              <a:rPr lang="fr-FR" altLang="fr-FR" smtClean="0"/>
              <a:pPr/>
              <a:t>‹N°›</a:t>
            </a:fld>
            <a:r>
              <a:rPr lang="fr-FR" altLang="fr-FR" dirty="0"/>
              <a:t> </a:t>
            </a:r>
            <a:fld id="{20B526DD-81AF-4C04-8E5C-8CB563E0D937}" type="slidenum">
              <a:rPr lang="fr-FR" altLang="fr-FR" smtClean="0"/>
              <a:pPr/>
              <a:t>‹N°›</a:t>
            </a:fld>
            <a:endParaRPr lang="fr-FR" altLang="fr-FR" dirty="0"/>
          </a:p>
        </p:txBody>
      </p:sp>
      <p:sp>
        <p:nvSpPr>
          <p:cNvPr id="1030" name="Rectangle 6"/>
          <p:cNvSpPr>
            <a:spLocks noGrp="1" noChangeArrowheads="1"/>
          </p:cNvSpPr>
          <p:nvPr>
            <p:ph type="sldNum" sz="quarter" idx="4"/>
          </p:nvPr>
        </p:nvSpPr>
        <p:spPr bwMode="auto">
          <a:xfrm>
            <a:off x="7663603"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r">
              <a:defRPr sz="1600"/>
            </a:lvl1pPr>
          </a:lstStyle>
          <a:p>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5000">
          <a:solidFill>
            <a:schemeClr val="tx2"/>
          </a:solidFill>
          <a:latin typeface="+mj-lt"/>
          <a:ea typeface="+mj-ea"/>
          <a:cs typeface="+mj-cs"/>
        </a:defRPr>
      </a:lvl1pPr>
      <a:lvl2pPr algn="ctr" rtl="0" eaLnBrk="1" fontAlgn="base" hangingPunct="1">
        <a:spcBef>
          <a:spcPct val="0"/>
        </a:spcBef>
        <a:spcAft>
          <a:spcPct val="0"/>
        </a:spcAft>
        <a:defRPr sz="5000">
          <a:solidFill>
            <a:schemeClr val="tx2"/>
          </a:solidFill>
          <a:latin typeface="Arial" charset="0"/>
        </a:defRPr>
      </a:lvl2pPr>
      <a:lvl3pPr algn="ctr" rtl="0" eaLnBrk="1" fontAlgn="base" hangingPunct="1">
        <a:spcBef>
          <a:spcPct val="0"/>
        </a:spcBef>
        <a:spcAft>
          <a:spcPct val="0"/>
        </a:spcAft>
        <a:defRPr sz="5000">
          <a:solidFill>
            <a:schemeClr val="tx2"/>
          </a:solidFill>
          <a:latin typeface="Arial" charset="0"/>
        </a:defRPr>
      </a:lvl3pPr>
      <a:lvl4pPr algn="ctr" rtl="0" eaLnBrk="1" fontAlgn="base" hangingPunct="1">
        <a:spcBef>
          <a:spcPct val="0"/>
        </a:spcBef>
        <a:spcAft>
          <a:spcPct val="0"/>
        </a:spcAft>
        <a:defRPr sz="5000">
          <a:solidFill>
            <a:schemeClr val="tx2"/>
          </a:solidFill>
          <a:latin typeface="Arial" charset="0"/>
        </a:defRPr>
      </a:lvl4pPr>
      <a:lvl5pPr algn="ctr" rtl="0" eaLnBrk="1" fontAlgn="base" hangingPunct="1">
        <a:spcBef>
          <a:spcPct val="0"/>
        </a:spcBef>
        <a:spcAft>
          <a:spcPct val="0"/>
        </a:spcAft>
        <a:defRPr sz="5000">
          <a:solidFill>
            <a:schemeClr val="tx2"/>
          </a:solidFill>
          <a:latin typeface="Arial" charset="0"/>
        </a:defRPr>
      </a:lvl5pPr>
      <a:lvl6pPr marL="521528" algn="ctr" rtl="0" eaLnBrk="1" fontAlgn="base" hangingPunct="1">
        <a:spcBef>
          <a:spcPct val="0"/>
        </a:spcBef>
        <a:spcAft>
          <a:spcPct val="0"/>
        </a:spcAft>
        <a:defRPr sz="5000">
          <a:solidFill>
            <a:schemeClr val="tx2"/>
          </a:solidFill>
          <a:latin typeface="Arial" charset="0"/>
        </a:defRPr>
      </a:lvl6pPr>
      <a:lvl7pPr marL="1043056" algn="ctr" rtl="0" eaLnBrk="1" fontAlgn="base" hangingPunct="1">
        <a:spcBef>
          <a:spcPct val="0"/>
        </a:spcBef>
        <a:spcAft>
          <a:spcPct val="0"/>
        </a:spcAft>
        <a:defRPr sz="5000">
          <a:solidFill>
            <a:schemeClr val="tx2"/>
          </a:solidFill>
          <a:latin typeface="Arial" charset="0"/>
        </a:defRPr>
      </a:lvl7pPr>
      <a:lvl8pPr marL="1564584" algn="ctr" rtl="0" eaLnBrk="1" fontAlgn="base" hangingPunct="1">
        <a:spcBef>
          <a:spcPct val="0"/>
        </a:spcBef>
        <a:spcAft>
          <a:spcPct val="0"/>
        </a:spcAft>
        <a:defRPr sz="5000">
          <a:solidFill>
            <a:schemeClr val="tx2"/>
          </a:solidFill>
          <a:latin typeface="Arial" charset="0"/>
        </a:defRPr>
      </a:lvl8pPr>
      <a:lvl9pPr marL="2086112" algn="ctr" rtl="0" eaLnBrk="1" fontAlgn="base" hangingPunct="1">
        <a:spcBef>
          <a:spcPct val="0"/>
        </a:spcBef>
        <a:spcAft>
          <a:spcPct val="0"/>
        </a:spcAft>
        <a:defRPr sz="5000">
          <a:solidFill>
            <a:schemeClr val="tx2"/>
          </a:solidFill>
          <a:latin typeface="Arial" charset="0"/>
        </a:defRPr>
      </a:lvl9pPr>
    </p:titleStyle>
    <p:body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espir.interext.cdc.fr/ecrire/?exec=mots_edit&amp;id_mot=48&amp;"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cotisationsretroactives@caissedesdepots.f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juris-cnracl.retraites.fr/motifs-conditions-de-depart/depart-au-titre-de-la-categorie-activ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nracl.retraites.fr/employeur/demande-de-pension/minimum-garanti"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nracl.retraites.fr/retraite/mes-demarches/reprendre-une-activit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dg31.fr/"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mailto:retraite@cdg31.fr" TargetMode="External"/><Relationship Id="rId4" Type="http://schemas.openxmlformats.org/officeDocument/2006/relationships/hyperlink" Target="mailto:contact@cdg31.fr"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BFDA61-5BF5-92EB-1D42-05C8254ECA34}"/>
              </a:ext>
            </a:extLst>
          </p:cNvPr>
          <p:cNvSpPr/>
          <p:nvPr/>
        </p:nvSpPr>
        <p:spPr>
          <a:xfrm>
            <a:off x="305859" y="-1"/>
            <a:ext cx="276546" cy="756126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4">
            <a:extLst>
              <a:ext uri="{FF2B5EF4-FFF2-40B4-BE49-F238E27FC236}">
                <a16:creationId xmlns:a16="http://schemas.microsoft.com/office/drawing/2014/main" id="{5E5B8BDE-4BF8-27B1-AD7F-53AD590EEB45}"/>
              </a:ext>
            </a:extLst>
          </p:cNvPr>
          <p:cNvSpPr/>
          <p:nvPr/>
        </p:nvSpPr>
        <p:spPr>
          <a:xfrm>
            <a:off x="682172" y="1373980"/>
            <a:ext cx="278296" cy="6217038"/>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a:extLst>
              <a:ext uri="{FF2B5EF4-FFF2-40B4-BE49-F238E27FC236}">
                <a16:creationId xmlns:a16="http://schemas.microsoft.com/office/drawing/2014/main" id="{F968651B-2CFB-A272-B730-DFB042C826D7}"/>
              </a:ext>
            </a:extLst>
          </p:cNvPr>
          <p:cNvSpPr/>
          <p:nvPr/>
        </p:nvSpPr>
        <p:spPr>
          <a:xfrm>
            <a:off x="1060235" y="4582265"/>
            <a:ext cx="276546" cy="3033257"/>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a:extLst>
              <a:ext uri="{FF2B5EF4-FFF2-40B4-BE49-F238E27FC236}">
                <a16:creationId xmlns:a16="http://schemas.microsoft.com/office/drawing/2014/main" id="{5EA82CED-A99F-3AF0-B28C-DBEFCD3F3EDE}"/>
              </a:ext>
            </a:extLst>
          </p:cNvPr>
          <p:cNvSpPr/>
          <p:nvPr/>
        </p:nvSpPr>
        <p:spPr>
          <a:xfrm>
            <a:off x="1455801" y="2271879"/>
            <a:ext cx="278296" cy="5319139"/>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4" name="Picture 2" descr="\\Nas-rd5200\diffusion\Commun Diffusion\Communication\Images Logos\Logo CDG 31\header.jpg">
            <a:extLst>
              <a:ext uri="{FF2B5EF4-FFF2-40B4-BE49-F238E27FC236}">
                <a16:creationId xmlns:a16="http://schemas.microsoft.com/office/drawing/2014/main" id="{2A0AE7EB-71C3-FC66-E2FE-703C55442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632" y="6400819"/>
            <a:ext cx="7531508" cy="8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9BAF012B-413A-90F7-F547-E2EC4D927C4A}"/>
              </a:ext>
            </a:extLst>
          </p:cNvPr>
          <p:cNvSpPr txBox="1"/>
          <p:nvPr/>
        </p:nvSpPr>
        <p:spPr>
          <a:xfrm>
            <a:off x="1455800" y="1626920"/>
            <a:ext cx="8787443" cy="1449628"/>
          </a:xfrm>
          <a:prstGeom prst="rect">
            <a:avLst/>
          </a:prstGeom>
          <a:noFill/>
        </p:spPr>
        <p:txBody>
          <a:bodyPr wrap="square">
            <a:spAutoFit/>
          </a:bodyPr>
          <a:lstStyle/>
          <a:p>
            <a:pPr algn="ctr" fontAlgn="auto">
              <a:spcBef>
                <a:spcPts val="0"/>
              </a:spcBef>
              <a:spcAft>
                <a:spcPts val="0"/>
              </a:spcAft>
              <a:defRPr/>
            </a:pPr>
            <a:r>
              <a:rPr lang="fr-FR" sz="4410" b="1" dirty="0">
                <a:solidFill>
                  <a:srgbClr val="3F2270"/>
                </a:solidFill>
                <a:latin typeface="Myriad Pro" pitchFamily="34" charset="0"/>
              </a:rPr>
              <a:t>Droit et calcul de pension </a:t>
            </a:r>
          </a:p>
          <a:p>
            <a:pPr algn="ctr" fontAlgn="auto">
              <a:spcBef>
                <a:spcPts val="0"/>
              </a:spcBef>
              <a:spcAft>
                <a:spcPts val="0"/>
              </a:spcAft>
              <a:defRPr/>
            </a:pPr>
            <a:r>
              <a:rPr lang="fr-FR" sz="4410" b="1" dirty="0">
                <a:solidFill>
                  <a:srgbClr val="3F2270"/>
                </a:solidFill>
                <a:latin typeface="Myriad Pro" pitchFamily="34" charset="0"/>
              </a:rPr>
              <a:t>CNRACL</a:t>
            </a:r>
          </a:p>
        </p:txBody>
      </p:sp>
      <p:sp>
        <p:nvSpPr>
          <p:cNvPr id="2057" name="ZoneTexte 10">
            <a:extLst>
              <a:ext uri="{FF2B5EF4-FFF2-40B4-BE49-F238E27FC236}">
                <a16:creationId xmlns:a16="http://schemas.microsoft.com/office/drawing/2014/main" id="{E9A38C35-36C0-FA61-C5F9-56AFD70ED7F7}"/>
              </a:ext>
            </a:extLst>
          </p:cNvPr>
          <p:cNvSpPr txBox="1">
            <a:spLocks noChangeArrowheads="1"/>
          </p:cNvSpPr>
          <p:nvPr/>
        </p:nvSpPr>
        <p:spPr bwMode="auto">
          <a:xfrm>
            <a:off x="3799441" y="3590306"/>
            <a:ext cx="6588100"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fr-FR" altLang="fr-FR" sz="2646" b="1" dirty="0">
                <a:solidFill>
                  <a:srgbClr val="3F2270"/>
                </a:solidFill>
                <a:latin typeface="Myriad Pro" pitchFamily="34" charset="0"/>
                <a:cs typeface="+mn-cs"/>
              </a:rPr>
              <a:t>         Décembre 2023</a:t>
            </a:r>
          </a:p>
        </p:txBody>
      </p:sp>
      <p:sp>
        <p:nvSpPr>
          <p:cNvPr id="2" name="Espace réservé du numéro de diapositive 1">
            <a:extLst>
              <a:ext uri="{FF2B5EF4-FFF2-40B4-BE49-F238E27FC236}">
                <a16:creationId xmlns:a16="http://schemas.microsoft.com/office/drawing/2014/main" id="{68108CB0-0CDD-F269-A203-BBB1653E24F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19102" indent="-315039" eaLnBrk="0" hangingPunct="0">
              <a:defRPr>
                <a:solidFill>
                  <a:schemeClr val="tx1"/>
                </a:solidFill>
                <a:latin typeface="Calibri" panose="020F0502020204030204" pitchFamily="34" charset="0"/>
                <a:cs typeface="Arial" panose="020B0604020202020204" pitchFamily="34" charset="0"/>
              </a:defRPr>
            </a:lvl2pPr>
            <a:lvl3pPr marL="1260158" indent="-252032" eaLnBrk="0" hangingPunct="0">
              <a:defRPr>
                <a:solidFill>
                  <a:schemeClr val="tx1"/>
                </a:solidFill>
                <a:latin typeface="Calibri" panose="020F0502020204030204" pitchFamily="34" charset="0"/>
                <a:cs typeface="Arial" panose="020B0604020202020204" pitchFamily="34" charset="0"/>
              </a:defRPr>
            </a:lvl3pPr>
            <a:lvl4pPr marL="1764221" indent="-252032" eaLnBrk="0" hangingPunct="0">
              <a:defRPr>
                <a:solidFill>
                  <a:schemeClr val="tx1"/>
                </a:solidFill>
                <a:latin typeface="Calibri" panose="020F0502020204030204" pitchFamily="34" charset="0"/>
                <a:cs typeface="Arial" panose="020B0604020202020204" pitchFamily="34" charset="0"/>
              </a:defRPr>
            </a:lvl4pPr>
            <a:lvl5pPr marL="2268284" indent="-252032" eaLnBrk="0" hangingPunct="0">
              <a:defRPr>
                <a:solidFill>
                  <a:schemeClr val="tx1"/>
                </a:solidFill>
                <a:latin typeface="Calibri" panose="020F0502020204030204" pitchFamily="34" charset="0"/>
                <a:cs typeface="Arial" panose="020B0604020202020204" pitchFamily="34" charset="0"/>
              </a:defRPr>
            </a:lvl5pPr>
            <a:lvl6pPr marL="2772347" indent="-2520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76410" indent="-2520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80473" indent="-2520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84536" indent="-2520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7D6B2A-BF86-4DA1-8595-C19B1937B88C}" type="slidenum">
              <a:rPr lang="fr-FR" altLang="fr-FR">
                <a:solidFill>
                  <a:srgbClr val="898989"/>
                </a:solidFill>
              </a:rPr>
              <a:pPr eaLnBrk="1" hangingPunct="1"/>
              <a:t>1</a:t>
            </a:fld>
            <a:endParaRPr lang="fr-FR" altLang="fr-FR">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Conjoint invalide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10</a:t>
            </a:fld>
            <a:endParaRPr lang="fr-FR" altLang="fr-FR"/>
          </a:p>
        </p:txBody>
      </p:sp>
      <p:sp>
        <p:nvSpPr>
          <p:cNvPr id="6" name="Espace réservé du contenu 1"/>
          <p:cNvSpPr>
            <a:spLocks noGrp="1"/>
          </p:cNvSpPr>
          <p:nvPr>
            <p:ph idx="1"/>
          </p:nvPr>
        </p:nvSpPr>
        <p:spPr>
          <a:xfrm>
            <a:off x="543610" y="2304411"/>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E34B9457-61F2-CC62-B20D-13054F190B34}"/>
              </a:ext>
            </a:extLst>
          </p:cNvPr>
          <p:cNvSpPr txBox="1">
            <a:spLocks noChangeArrowheads="1"/>
          </p:cNvSpPr>
          <p:nvPr/>
        </p:nvSpPr>
        <p:spPr bwMode="auto">
          <a:xfrm>
            <a:off x="450174" y="1520844"/>
            <a:ext cx="9698028" cy="186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algn="just">
              <a:buFont typeface="Wingdings" panose="05000000000000000000" pitchFamily="2" charset="2"/>
              <a:buChar char="Ø"/>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doit remplir les conditions suivantes :</a:t>
            </a:r>
          </a:p>
          <a:p>
            <a:pPr marL="0" indent="0" algn="just">
              <a:buNone/>
            </a:pPr>
            <a:endParaRPr 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Avoir accompli 15 ans de services effectifs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conjoint est atteint d’une infirmité ou d’une maladie incurable le plaçant dans l’impossibilité d’exercer une profession quelconque</a:t>
            </a:r>
          </a:p>
          <a:p>
            <a:pPr marL="0" indent="0" algn="just">
              <a:buFontTx/>
              <a:buNone/>
            </a:pPr>
            <a:endParaRPr lang="fr-FR" sz="1600" kern="0" dirty="0">
              <a:solidFill>
                <a:schemeClr val="bg2"/>
              </a:solidFill>
            </a:endParaRPr>
          </a:p>
        </p:txBody>
      </p:sp>
      <p:sp>
        <p:nvSpPr>
          <p:cNvPr id="5" name="Rectangle 4">
            <a:extLst>
              <a:ext uri="{FF2B5EF4-FFF2-40B4-BE49-F238E27FC236}">
                <a16:creationId xmlns:a16="http://schemas.microsoft.com/office/drawing/2014/main" id="{856E5E25-9802-5D8F-5D82-AE294B061A61}"/>
              </a:ext>
            </a:extLst>
          </p:cNvPr>
          <p:cNvSpPr/>
          <p:nvPr/>
        </p:nvSpPr>
        <p:spPr>
          <a:xfrm>
            <a:off x="469642" y="3361252"/>
            <a:ext cx="9698028" cy="639663"/>
          </a:xfrm>
          <a:prstGeom prst="rect">
            <a:avLst/>
          </a:prstGeom>
          <a:solidFill>
            <a:schemeClr val="bg2">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just">
              <a:buFont typeface="Wingdings" panose="05000000000000000000" pitchFamily="2" charset="2"/>
              <a:buChar char="Ø"/>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L’impossibilité du conjoint d’exercer une profession quelconque est appréciée par le Conseil médical formation plénière</a:t>
            </a: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68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24"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Fonctionnaire handicapé</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11</a:t>
            </a:fld>
            <a:endParaRPr lang="fr-FR" altLang="fr-FR"/>
          </a:p>
        </p:txBody>
      </p:sp>
      <p:sp>
        <p:nvSpPr>
          <p:cNvPr id="2" name="Rectangle 1">
            <a:extLst>
              <a:ext uri="{FF2B5EF4-FFF2-40B4-BE49-F238E27FC236}">
                <a16:creationId xmlns:a16="http://schemas.microsoft.com/office/drawing/2014/main" id="{5539D0A8-87E0-4179-0751-DBDF8F69A39B}"/>
              </a:ext>
            </a:extLst>
          </p:cNvPr>
          <p:cNvSpPr/>
          <p:nvPr/>
        </p:nvSpPr>
        <p:spPr>
          <a:xfrm>
            <a:off x="533876" y="1282354"/>
            <a:ext cx="9614848" cy="2308324"/>
          </a:xfrm>
          <a:prstGeom prst="rect">
            <a:avLst/>
          </a:prstGeom>
        </p:spPr>
        <p:txBody>
          <a:bodyPr wrap="square">
            <a:spAutoFit/>
          </a:bodyPr>
          <a:lstStyle/>
          <a:p>
            <a:pPr marL="285750" indent="-285750"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Pour bénéficier d’un départ anticipé fonctionnaire handicapé, le fonctionnaire doit réunir les conditions suivantes :</a:t>
            </a:r>
          </a:p>
          <a:p>
            <a:pPr lvl="0" algn="just"/>
            <a:endParaRPr lang="fr-FR" sz="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Être atteint d’une incapacité permanente d’au moins 50 % (et/ou de la reconnaissance de travailleur handicapé pour les périodes antérieures au 01/01/2016) </a:t>
            </a:r>
          </a:p>
          <a:p>
            <a:pPr marL="285750" lvl="0" indent="-285750" algn="just">
              <a:buFontTx/>
              <a:buChar char="-"/>
            </a:pPr>
            <a:endParaRPr lang="fr-FR" sz="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Réunir un nombre de trimestres en durée d’activité cotisée en étant atteint d’une incapacité permanente d’au moins 50% (et/ou la reconnaissance de travailleur handicapé pour les périodes antérieures au 01/01/2016) – voir page suivante</a:t>
            </a:r>
          </a:p>
          <a:p>
            <a:pPr marL="285750" lvl="0" indent="-285750">
              <a:buFont typeface="Arial" panose="020B0604020202020204" pitchFamily="34" charset="0"/>
              <a:buChar char="•"/>
            </a:pPr>
            <a:endParaRPr lang="fr-FR" sz="1600" dirty="0">
              <a:solidFill>
                <a:schemeClr val="bg2"/>
              </a:solidFill>
            </a:endParaRPr>
          </a:p>
        </p:txBody>
      </p:sp>
      <p:sp>
        <p:nvSpPr>
          <p:cNvPr id="3" name="Rectangle 2">
            <a:extLst>
              <a:ext uri="{FF2B5EF4-FFF2-40B4-BE49-F238E27FC236}">
                <a16:creationId xmlns:a16="http://schemas.microsoft.com/office/drawing/2014/main" id="{5EECF532-BD01-2A10-4B8A-7E6994282F0F}"/>
              </a:ext>
            </a:extLst>
          </p:cNvPr>
          <p:cNvSpPr/>
          <p:nvPr/>
        </p:nvSpPr>
        <p:spPr>
          <a:xfrm>
            <a:off x="875950" y="3647029"/>
            <a:ext cx="9272773" cy="86409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Char char="Ø"/>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Depuis le 1</a:t>
            </a:r>
            <a:r>
              <a:rPr lang="fr-FR" sz="1600" b="1"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janvier 2015, le taux d’incapacité permanente est abaissé de 80% à 50% et la reconnaissance de la qualité de travailleur handicapé n’est plus prise en compte pour les périodes ultérieures au 31 décembre 2015 </a:t>
            </a:r>
          </a:p>
        </p:txBody>
      </p:sp>
      <p:sp>
        <p:nvSpPr>
          <p:cNvPr id="7" name="Rectangle 6">
            <a:extLst>
              <a:ext uri="{FF2B5EF4-FFF2-40B4-BE49-F238E27FC236}">
                <a16:creationId xmlns:a16="http://schemas.microsoft.com/office/drawing/2014/main" id="{FB0B785A-28EC-FD87-102E-2333BBC47FA1}"/>
              </a:ext>
            </a:extLst>
          </p:cNvPr>
          <p:cNvSpPr/>
          <p:nvPr/>
        </p:nvSpPr>
        <p:spPr>
          <a:xfrm>
            <a:off x="875950" y="5143487"/>
            <a:ext cx="9292785" cy="86409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Char char="Ø"/>
            </a:pPr>
            <a:r>
              <a:rPr lang="fr-FR"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600" b="1" dirty="0">
                <a:solidFill>
                  <a:srgbClr val="3F2270"/>
                </a:solidFill>
                <a:latin typeface="Calibri" panose="020F0502020204030204" pitchFamily="34" charset="0"/>
                <a:cs typeface="Calibri" panose="020F0502020204030204" pitchFamily="34" charset="0"/>
              </a:rPr>
              <a:t>Sont pris en compte uniquement les trimestres reportés au répertoire de gestion des carrières unique (RGCU)</a:t>
            </a:r>
            <a:endPar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18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Fonctionnaire handicapé</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12</a:t>
            </a:fld>
            <a:endParaRPr lang="fr-FR" altLang="fr-FR"/>
          </a:p>
        </p:txBody>
      </p:sp>
      <p:sp>
        <p:nvSpPr>
          <p:cNvPr id="6" name="Espace réservé du contenu 1"/>
          <p:cNvSpPr>
            <a:spLocks noGrp="1"/>
          </p:cNvSpPr>
          <p:nvPr>
            <p:ph idx="1"/>
          </p:nvPr>
        </p:nvSpPr>
        <p:spPr>
          <a:xfrm>
            <a:off x="525776" y="5652838"/>
            <a:ext cx="9624060" cy="254257"/>
          </a:xfrm>
        </p:spPr>
        <p:txBody>
          <a:bodyPr anchor="ctr"/>
          <a:lstStyle/>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9" name="Group 33">
            <a:extLst>
              <a:ext uri="{FF2B5EF4-FFF2-40B4-BE49-F238E27FC236}">
                <a16:creationId xmlns:a16="http://schemas.microsoft.com/office/drawing/2014/main" id="{CBCCF08A-8AB9-BC51-BA67-C3F9AD7A8E48}"/>
              </a:ext>
            </a:extLst>
          </p:cNvPr>
          <p:cNvGraphicFramePr>
            <a:graphicFrameLocks/>
          </p:cNvGraphicFramePr>
          <p:nvPr>
            <p:extLst>
              <p:ext uri="{D42A27DB-BD31-4B8C-83A1-F6EECF244321}">
                <p14:modId xmlns:p14="http://schemas.microsoft.com/office/powerpoint/2010/main" val="165913889"/>
              </p:ext>
            </p:extLst>
          </p:nvPr>
        </p:nvGraphicFramePr>
        <p:xfrm>
          <a:off x="233972" y="1107549"/>
          <a:ext cx="10207667" cy="6431112"/>
        </p:xfrm>
        <a:graphic>
          <a:graphicData uri="http://schemas.openxmlformats.org/drawingml/2006/table">
            <a:tbl>
              <a:tblPr>
                <a:tableStyleId>{5DA37D80-6434-44D0-A028-1B22A696006F}</a:tableStyleId>
              </a:tblPr>
              <a:tblGrid>
                <a:gridCol w="2664296">
                  <a:extLst>
                    <a:ext uri="{9D8B030D-6E8A-4147-A177-3AD203B41FA5}">
                      <a16:colId xmlns:a16="http://schemas.microsoft.com/office/drawing/2014/main" val="20000"/>
                    </a:ext>
                  </a:extLst>
                </a:gridCol>
                <a:gridCol w="4779968">
                  <a:extLst>
                    <a:ext uri="{9D8B030D-6E8A-4147-A177-3AD203B41FA5}">
                      <a16:colId xmlns:a16="http://schemas.microsoft.com/office/drawing/2014/main" val="1864857153"/>
                    </a:ext>
                  </a:extLst>
                </a:gridCol>
                <a:gridCol w="2763403">
                  <a:extLst>
                    <a:ext uri="{9D8B030D-6E8A-4147-A177-3AD203B41FA5}">
                      <a16:colId xmlns:a16="http://schemas.microsoft.com/office/drawing/2014/main" val="20001"/>
                    </a:ext>
                  </a:extLst>
                </a:gridCol>
              </a:tblGrid>
              <a:tr h="299733">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algn="ctr"/>
                      <a:r>
                        <a:rPr lang="fr-FR" sz="1600" b="1" dirty="0">
                          <a:solidFill>
                            <a:srgbClr val="3F2270"/>
                          </a:solidFill>
                        </a:rPr>
                        <a:t>Années de naissance</a:t>
                      </a:r>
                      <a:endPar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algn="ctr"/>
                      <a:r>
                        <a:rPr lang="fr-FR" sz="1600" b="1" dirty="0">
                          <a:solidFill>
                            <a:srgbClr val="3F2270"/>
                          </a:solidFill>
                        </a:rPr>
                        <a:t>Age de départ</a:t>
                      </a:r>
                      <a:endPar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u="none" strike="noStrike" cap="none" normalizeH="0" baseline="0" dirty="0">
                          <a:ln>
                            <a:noFill/>
                          </a:ln>
                          <a:solidFill>
                            <a:srgbClr val="3F2270"/>
                          </a:solidFill>
                          <a:effectLst/>
                        </a:rPr>
                        <a:t>DAC requise</a:t>
                      </a:r>
                      <a:endPar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00"/>
                  </a:ext>
                </a:extLst>
              </a:tr>
              <a:tr h="299733">
                <a:tc rowSpan="5">
                  <a:txBody>
                    <a:bodyPr/>
                    <a:lstStyle/>
                    <a:p>
                      <a:pPr algn="ctr"/>
                      <a:endParaRPr lang="fr-FR" sz="1400" b="0" dirty="0">
                        <a:solidFill>
                          <a:srgbClr val="3F2270"/>
                        </a:solidFill>
                      </a:endParaRPr>
                    </a:p>
                    <a:p>
                      <a:pPr algn="ctr"/>
                      <a:endParaRPr lang="fr-FR" sz="1400" b="0" dirty="0">
                        <a:solidFill>
                          <a:srgbClr val="3F2270"/>
                        </a:solidFill>
                      </a:endParaRPr>
                    </a:p>
                    <a:p>
                      <a:pPr algn="ctr"/>
                      <a:r>
                        <a:rPr lang="fr-FR" sz="1400" b="0" dirty="0">
                          <a:solidFill>
                            <a:srgbClr val="3F2270"/>
                          </a:solidFill>
                        </a:rPr>
                        <a:t>1961</a:t>
                      </a:r>
                    </a:p>
                    <a:p>
                      <a:pPr algn="ctr"/>
                      <a:r>
                        <a:rPr lang="fr-FR" sz="1400" b="0" dirty="0">
                          <a:solidFill>
                            <a:srgbClr val="3F2270"/>
                          </a:solidFill>
                        </a:rPr>
                        <a:t>1962</a:t>
                      </a:r>
                    </a:p>
                    <a:p>
                      <a:pPr algn="ctr"/>
                      <a:r>
                        <a:rPr lang="fr-FR" sz="1400" b="0" dirty="0">
                          <a:solidFill>
                            <a:srgbClr val="3F2270"/>
                          </a:solidFill>
                        </a:rPr>
                        <a:t>1963</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algn="ctr"/>
                      <a:r>
                        <a:rPr lang="fr-FR" sz="1400" b="0" dirty="0">
                          <a:solidFill>
                            <a:srgbClr val="3F2270"/>
                          </a:solidFill>
                        </a:rPr>
                        <a:t>55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defRPr/>
                      </a:pPr>
                      <a:r>
                        <a:rPr kumimoji="0" lang="fr-FR" altLang="fr-FR" sz="1400" b="0" u="none" strike="noStrike" cap="none" normalizeH="0" baseline="0" dirty="0">
                          <a:ln>
                            <a:noFill/>
                          </a:ln>
                          <a:solidFill>
                            <a:srgbClr val="3F2270"/>
                          </a:solidFill>
                          <a:effectLst/>
                        </a:rPr>
                        <a:t>108</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01"/>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56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98</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02"/>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ct val="20000"/>
                        </a:spcBef>
                        <a:spcAft>
                          <a:spcPts val="0"/>
                        </a:spcAft>
                        <a:buClr>
                          <a:srgbClr val="ED1C24"/>
                        </a:buClr>
                        <a:buSzTx/>
                        <a:buFont typeface="Wingdings" pitchFamily="2" charset="2"/>
                        <a:buNone/>
                        <a:tabLst/>
                        <a:defRPr/>
                      </a:pPr>
                      <a:r>
                        <a:rPr lang="fr-FR" sz="1400" b="0" dirty="0">
                          <a:solidFill>
                            <a:srgbClr val="3F2270"/>
                          </a:solidFill>
                        </a:rPr>
                        <a:t>57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88</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03"/>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58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78</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04"/>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59 ans jusqu’à la veille de l’âge légal</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68</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05"/>
                  </a:ext>
                </a:extLst>
              </a:tr>
              <a:tr h="299733">
                <a:tc rowSpan="5">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1964</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1965</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1966</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algn="ctr"/>
                      <a:r>
                        <a:rPr lang="fr-FR" sz="1400" b="0" dirty="0">
                          <a:solidFill>
                            <a:srgbClr val="3F2270"/>
                          </a:solidFill>
                        </a:rPr>
                        <a:t>55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109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06"/>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56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99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08"/>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ct val="20000"/>
                        </a:spcBef>
                        <a:spcAft>
                          <a:spcPts val="0"/>
                        </a:spcAft>
                        <a:buClr>
                          <a:srgbClr val="ED1C24"/>
                        </a:buClr>
                        <a:buSzTx/>
                        <a:buFont typeface="Wingdings" pitchFamily="2" charset="2"/>
                        <a:buNone/>
                        <a:tabLst/>
                        <a:defRPr/>
                      </a:pPr>
                      <a:r>
                        <a:rPr lang="fr-FR" sz="1400" b="0" dirty="0">
                          <a:solidFill>
                            <a:srgbClr val="3F2270"/>
                          </a:solidFill>
                        </a:rPr>
                        <a:t>57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89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09"/>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58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79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10"/>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59 ans jusqu’à la veille de l’âge légal</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69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0011"/>
                  </a:ext>
                </a:extLst>
              </a:tr>
              <a:tr h="299733">
                <a:tc rowSpan="5">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1967</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1968</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1969</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algn="ctr"/>
                      <a:r>
                        <a:rPr lang="fr-FR" sz="1400" b="0" dirty="0">
                          <a:solidFill>
                            <a:srgbClr val="3F2270"/>
                          </a:solidFill>
                        </a:rPr>
                        <a:t>55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110</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12"/>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56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100</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14"/>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ct val="20000"/>
                        </a:spcBef>
                        <a:spcAft>
                          <a:spcPts val="0"/>
                        </a:spcAft>
                        <a:buClr>
                          <a:srgbClr val="ED1C24"/>
                        </a:buClr>
                        <a:buSzTx/>
                        <a:buFont typeface="Wingdings" pitchFamily="2" charset="2"/>
                        <a:buNone/>
                        <a:tabLst/>
                        <a:defRPr/>
                      </a:pPr>
                      <a:r>
                        <a:rPr lang="fr-FR" sz="1400" b="0" dirty="0">
                          <a:solidFill>
                            <a:srgbClr val="3F2270"/>
                          </a:solidFill>
                        </a:rPr>
                        <a:t>57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90</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10015"/>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58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80</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2912415294"/>
                  </a:ext>
                </a:extLst>
              </a:tr>
              <a:tr h="299733">
                <a:tc vMerge="1">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400" b="0" dirty="0">
                          <a:solidFill>
                            <a:srgbClr val="3F2270"/>
                          </a:solidFill>
                        </a:rPr>
                        <a:t>59 ans jusqu’à la veille de l’âge légal</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70</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60000"/>
                        <a:lumOff val="40000"/>
                      </a:schemeClr>
                    </a:solidFill>
                  </a:tcPr>
                </a:tc>
                <a:extLst>
                  <a:ext uri="{0D108BD9-81ED-4DB2-BD59-A6C34878D82A}">
                    <a16:rowId xmlns:a16="http://schemas.microsoft.com/office/drawing/2014/main" val="3419956419"/>
                  </a:ext>
                </a:extLst>
              </a:tr>
              <a:tr h="299733">
                <a:tc rowSpan="5">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u="none" strike="noStrike" cap="none" normalizeH="0" baseline="0" dirty="0">
                        <a:ln>
                          <a:noFill/>
                        </a:ln>
                        <a:solidFill>
                          <a:srgbClr val="3F2270"/>
                        </a:solidFill>
                        <a:effectLst/>
                      </a:endParaRP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1970</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1971</a:t>
                      </a:r>
                    </a:p>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1972</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algn="ctr"/>
                      <a:r>
                        <a:rPr lang="fr-FR" sz="1400" b="0" dirty="0">
                          <a:solidFill>
                            <a:srgbClr val="3F2270"/>
                          </a:solidFill>
                        </a:rPr>
                        <a:t>55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111</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59579118"/>
                  </a:ext>
                </a:extLst>
              </a:tr>
              <a:tr h="299733">
                <a:tc vMerge="1">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tc>
                <a:tc>
                  <a:txBody>
                    <a:bodyPr/>
                    <a:lstStyle/>
                    <a:p>
                      <a:pPr algn="ctr"/>
                      <a:r>
                        <a:rPr lang="fr-FR" sz="1400" b="0" dirty="0">
                          <a:solidFill>
                            <a:srgbClr val="3F2270"/>
                          </a:solidFill>
                        </a:rPr>
                        <a:t>56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101</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2004036347"/>
                  </a:ext>
                </a:extLst>
              </a:tr>
              <a:tr h="299733">
                <a:tc vMerge="1">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tc>
                <a:tc>
                  <a:txBody>
                    <a:bodyPr/>
                    <a:lstStyle/>
                    <a:p>
                      <a:pPr marL="0" marR="0" indent="0" algn="ctr" defTabSz="914400" rtl="0" eaLnBrk="1" fontAlgn="auto" latinLnBrk="0" hangingPunct="1">
                        <a:lnSpc>
                          <a:spcPct val="100000"/>
                        </a:lnSpc>
                        <a:spcBef>
                          <a:spcPct val="20000"/>
                        </a:spcBef>
                        <a:spcAft>
                          <a:spcPts val="0"/>
                        </a:spcAft>
                        <a:buClr>
                          <a:srgbClr val="ED1C24"/>
                        </a:buClr>
                        <a:buSzTx/>
                        <a:buFont typeface="Wingdings" pitchFamily="2" charset="2"/>
                        <a:buNone/>
                        <a:tabLst/>
                        <a:defRPr/>
                      </a:pPr>
                      <a:r>
                        <a:rPr lang="fr-FR" sz="1400" b="0" dirty="0">
                          <a:solidFill>
                            <a:srgbClr val="3F2270"/>
                          </a:solidFill>
                        </a:rPr>
                        <a:t>57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91</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1616733406"/>
                  </a:ext>
                </a:extLst>
              </a:tr>
              <a:tr h="299733">
                <a:tc vMerge="1">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tc>
                <a:tc>
                  <a:txBody>
                    <a:bodyPr/>
                    <a:lstStyle/>
                    <a:p>
                      <a:pPr algn="ctr"/>
                      <a:r>
                        <a:rPr lang="fr-FR" sz="1400" b="0" dirty="0">
                          <a:solidFill>
                            <a:srgbClr val="3F2270"/>
                          </a:solidFill>
                        </a:rPr>
                        <a:t>58 ans</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81</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433931729"/>
                  </a:ext>
                </a:extLst>
              </a:tr>
              <a:tr h="299733">
                <a:tc vMerge="1">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400" b="0" i="0" u="none" strike="noStrike" cap="none" normalizeH="0" baseline="0" dirty="0">
                        <a:ln>
                          <a:noFill/>
                        </a:ln>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tc>
                <a:tc>
                  <a:txBody>
                    <a:bodyPr/>
                    <a:lstStyle/>
                    <a:p>
                      <a:pPr algn="ctr"/>
                      <a:r>
                        <a:rPr lang="fr-FR" sz="1400" b="0" dirty="0">
                          <a:solidFill>
                            <a:srgbClr val="3F2270"/>
                          </a:solidFill>
                        </a:rPr>
                        <a:t>59 ans jusqu’à la veille de l’âge légal</a:t>
                      </a:r>
                      <a:endParaRPr 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400" b="0" u="none" strike="noStrike" cap="none" normalizeH="0" baseline="0" dirty="0">
                          <a:ln>
                            <a:noFill/>
                          </a:ln>
                          <a:solidFill>
                            <a:srgbClr val="3F2270"/>
                          </a:solidFill>
                          <a:effectLst/>
                        </a:rPr>
                        <a:t>71</a:t>
                      </a:r>
                      <a:endParaRPr kumimoji="0" lang="fr-FR" altLang="fr-FR" sz="14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solidFill>
                      <a:schemeClr val="bg2">
                        <a:lumMod val="20000"/>
                        <a:lumOff val="80000"/>
                      </a:schemeClr>
                    </a:solidFill>
                  </a:tcPr>
                </a:tc>
                <a:extLst>
                  <a:ext uri="{0D108BD9-81ED-4DB2-BD59-A6C34878D82A}">
                    <a16:rowId xmlns:a16="http://schemas.microsoft.com/office/drawing/2014/main" val="2412269404"/>
                  </a:ext>
                </a:extLst>
              </a:tr>
            </a:tbl>
          </a:graphicData>
        </a:graphic>
      </p:graphicFrame>
    </p:spTree>
    <p:extLst>
      <p:ext uri="{BB962C8B-B14F-4D97-AF65-F5344CB8AC3E}">
        <p14:creationId xmlns:p14="http://schemas.microsoft.com/office/powerpoint/2010/main" val="247268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13</a:t>
            </a:fld>
            <a:endParaRPr lang="fr-FR" altLang="fr-FR"/>
          </a:p>
        </p:txBody>
      </p:sp>
      <p:sp>
        <p:nvSpPr>
          <p:cNvPr id="2" name="Rectangle 3">
            <a:extLst>
              <a:ext uri="{FF2B5EF4-FFF2-40B4-BE49-F238E27FC236}">
                <a16:creationId xmlns:a16="http://schemas.microsoft.com/office/drawing/2014/main" id="{4E7BF36C-5AB0-F3D5-48A1-82655CAD2CF0}"/>
              </a:ext>
            </a:extLst>
          </p:cNvPr>
          <p:cNvSpPr txBox="1">
            <a:spLocks noChangeArrowheads="1"/>
          </p:cNvSpPr>
          <p:nvPr/>
        </p:nvSpPr>
        <p:spPr bwMode="auto">
          <a:xfrm>
            <a:off x="418757" y="1505218"/>
            <a:ext cx="9739973" cy="7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Pour accéder au départ anticipé pour carrière longue, le fonctionnaire doit réunir </a:t>
            </a: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2 conditions cumulatives</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0"/>
              </a:spcBef>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Nombre de trimestre en début de carrière :</a:t>
            </a:r>
          </a:p>
          <a:p>
            <a:pPr lvl="1">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5 trimestres avant le …  pour les agents nés entre le 01/01 et le 30/09 </a:t>
            </a:r>
          </a:p>
          <a:p>
            <a:pPr lvl="1">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4 trimestres avant le … pour les agents nés entre le 01/10 et le 31/12</a:t>
            </a:r>
          </a:p>
          <a:p>
            <a:pPr>
              <a:lnSpc>
                <a:spcPct val="80000"/>
              </a:lnSpc>
              <a:buFont typeface="Arial" panose="020B0604020202020204" pitchFamily="34" charset="0"/>
              <a:buChar cha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Nombre de trimestre d’activité cotisée (</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voir page suivante)</a:t>
            </a: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3806D8B-AF19-B442-12E4-E5C1A47239CC}"/>
              </a:ext>
            </a:extLst>
          </p:cNvPr>
          <p:cNvSpPr/>
          <p:nvPr/>
        </p:nvSpPr>
        <p:spPr>
          <a:xfrm>
            <a:off x="534670" y="3819905"/>
            <a:ext cx="9145016" cy="86409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Char char="Ø"/>
            </a:pPr>
            <a:r>
              <a:rPr lang="fr-FR"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600" b="1" dirty="0">
                <a:solidFill>
                  <a:srgbClr val="3F2270"/>
                </a:solidFill>
                <a:latin typeface="Calibri" panose="020F0502020204030204" pitchFamily="34" charset="0"/>
                <a:cs typeface="Calibri" panose="020F0502020204030204" pitchFamily="34" charset="0"/>
              </a:rPr>
              <a:t>Sont pris en compte uniquement les trimestres reportés au répertoire de gestion des carrières unique (RGCU)</a:t>
            </a:r>
            <a:endPar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87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3">
            <a:extLst>
              <a:ext uri="{FF2B5EF4-FFF2-40B4-BE49-F238E27FC236}">
                <a16:creationId xmlns:a16="http://schemas.microsoft.com/office/drawing/2014/main" id="{7F296CE2-2957-2CDB-5CEF-84B1AD8C991B}"/>
              </a:ext>
            </a:extLst>
          </p:cNvPr>
          <p:cNvGraphicFramePr>
            <a:graphicFrameLocks/>
          </p:cNvGraphicFramePr>
          <p:nvPr>
            <p:extLst>
              <p:ext uri="{D42A27DB-BD31-4B8C-83A1-F6EECF244321}">
                <p14:modId xmlns:p14="http://schemas.microsoft.com/office/powerpoint/2010/main" val="1655057039"/>
              </p:ext>
            </p:extLst>
          </p:nvPr>
        </p:nvGraphicFramePr>
        <p:xfrm>
          <a:off x="242866" y="124607"/>
          <a:ext cx="10207667" cy="7312047"/>
        </p:xfrm>
        <a:graphic>
          <a:graphicData uri="http://schemas.openxmlformats.org/drawingml/2006/table">
            <a:tbl>
              <a:tblPr/>
              <a:tblGrid>
                <a:gridCol w="5858312">
                  <a:extLst>
                    <a:ext uri="{9D8B030D-6E8A-4147-A177-3AD203B41FA5}">
                      <a16:colId xmlns:a16="http://schemas.microsoft.com/office/drawing/2014/main" val="20000"/>
                    </a:ext>
                  </a:extLst>
                </a:gridCol>
                <a:gridCol w="4349355">
                  <a:extLst>
                    <a:ext uri="{9D8B030D-6E8A-4147-A177-3AD203B41FA5}">
                      <a16:colId xmlns:a16="http://schemas.microsoft.com/office/drawing/2014/main" val="20001"/>
                    </a:ext>
                  </a:extLst>
                </a:gridCol>
              </a:tblGrid>
              <a:tr h="39601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civils temps complet</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310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civils temps partiel sur-cotisés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94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civils temps partiel ou temps non complet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381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indent="0" algn="l" defTabSz="914400" rtl="0" eaLnBrk="1" fontAlgn="auto" latinLnBrk="0" hangingPunct="1">
                        <a:lnSpc>
                          <a:spcPct val="100000"/>
                        </a:lnSpc>
                        <a:spcBef>
                          <a:spcPct val="20000"/>
                        </a:spcBef>
                        <a:spcAft>
                          <a:spcPts val="0"/>
                        </a:spcAft>
                        <a:buClr>
                          <a:srgbClr val="ED1C24"/>
                        </a:buClr>
                        <a:buSzTx/>
                        <a:buFont typeface="Wingdings" pitchFamily="2" charset="2"/>
                        <a:buNone/>
                        <a:tabLst/>
                        <a:defRPr/>
                      </a:pP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Congé parental, congé de présence parentale, disponibilité pour élever un enfant de moins de 8 ans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692">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Temps partiel</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thérapeutique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69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Arrêts</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de travail</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defRPr/>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Plafonné à 4 trimestres</a:t>
                      </a:r>
                      <a:r>
                        <a:rPr lang="fr-FR" sz="1600" b="1"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sur l’ensemble de la carrière</a:t>
                      </a:r>
                      <a:endPar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686">
                <a:tc>
                  <a:txBody>
                    <a:bodyPr/>
                    <a:lstStyle/>
                    <a:p>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Congés annuels, maternité, paternité, adoption (fonction publique)</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defRPr/>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3197">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Période d’invalidité</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Plafonné à 2 trimestres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Majoration de durée d’assurance au titre de la pénibilité</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 national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Plafonné à 4 trimestres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 militaire (hors service national)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Chômage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Plafonné à 4 trimestres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Assurance vieillesse des parents au foyer (AVPF) et </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allocation vieillesse aidants (AVA)</a:t>
                      </a: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Plafonné à 4 trimestres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Apprentissage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Plafonné à 12 trimestres : </a:t>
                      </a:r>
                      <a:r>
                        <a:rPr lang="fr-FR" sz="1600" dirty="0">
                          <a:solidFill>
                            <a:srgbClr val="3F2270"/>
                          </a:solidFill>
                          <a:latin typeface="Calibri" panose="020F0502020204030204" pitchFamily="34" charset="0"/>
                          <a:cs typeface="Calibri" panose="020F0502020204030204" pitchFamily="34" charset="0"/>
                        </a:rPr>
                        <a:t>acquis suite au versement volontaire pour compléter les années civiles qui n’ont pu être validées entièrement par les contrats d’apprentissage entre le 01/01/1972 et le 31/12/2013 </a:t>
                      </a:r>
                      <a:endPar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0233672"/>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Majoration durée d’assurance enfant / Bonification enfant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42692">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Congé de formation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3402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15</a:t>
            </a:fld>
            <a:endParaRPr lang="fr-FR" altLang="fr-FR"/>
          </a:p>
        </p:txBody>
      </p:sp>
      <p:sp>
        <p:nvSpPr>
          <p:cNvPr id="6" name="Espace réservé du contenu 1"/>
          <p:cNvSpPr>
            <a:spLocks noGrp="1"/>
          </p:cNvSpPr>
          <p:nvPr>
            <p:ph idx="1"/>
          </p:nvPr>
        </p:nvSpPr>
        <p:spPr>
          <a:xfrm>
            <a:off x="378148" y="1908422"/>
            <a:ext cx="9624060" cy="5355765"/>
          </a:xfrm>
        </p:spPr>
        <p:txBody>
          <a:bodyPr anchor="ctr"/>
          <a:lstStyle/>
          <a:p>
            <a:pPr algn="just">
              <a:buFont typeface="Wingdings" panose="05000000000000000000" pitchFamily="2" charset="2"/>
              <a:buChar char="Ø"/>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C6931781-1A0A-2471-3E45-627CDAAF84CB}"/>
              </a:ext>
            </a:extLst>
          </p:cNvPr>
          <p:cNvGraphicFramePr>
            <a:graphicFrameLocks noGrp="1"/>
          </p:cNvGraphicFramePr>
          <p:nvPr>
            <p:extLst>
              <p:ext uri="{D42A27DB-BD31-4B8C-83A1-F6EECF244321}">
                <p14:modId xmlns:p14="http://schemas.microsoft.com/office/powerpoint/2010/main" val="914212145"/>
              </p:ext>
            </p:extLst>
          </p:nvPr>
        </p:nvGraphicFramePr>
        <p:xfrm>
          <a:off x="1170236" y="1404320"/>
          <a:ext cx="8352928" cy="5110480"/>
        </p:xfrm>
        <a:graphic>
          <a:graphicData uri="http://schemas.openxmlformats.org/drawingml/2006/table">
            <a:tbl>
              <a:tblPr firstRow="1" bandRow="1">
                <a:tableStyleId>{93296810-A885-4BE3-A3E7-6D5BEEA58F35}</a:tableStyleId>
              </a:tblPr>
              <a:tblGrid>
                <a:gridCol w="2088232">
                  <a:extLst>
                    <a:ext uri="{9D8B030D-6E8A-4147-A177-3AD203B41FA5}">
                      <a16:colId xmlns:a16="http://schemas.microsoft.com/office/drawing/2014/main" val="2943495671"/>
                    </a:ext>
                  </a:extLst>
                </a:gridCol>
                <a:gridCol w="2088232">
                  <a:extLst>
                    <a:ext uri="{9D8B030D-6E8A-4147-A177-3AD203B41FA5}">
                      <a16:colId xmlns:a16="http://schemas.microsoft.com/office/drawing/2014/main" val="3717917318"/>
                    </a:ext>
                  </a:extLst>
                </a:gridCol>
                <a:gridCol w="2088232">
                  <a:extLst>
                    <a:ext uri="{9D8B030D-6E8A-4147-A177-3AD203B41FA5}">
                      <a16:colId xmlns:a16="http://schemas.microsoft.com/office/drawing/2014/main" val="4224316839"/>
                    </a:ext>
                  </a:extLst>
                </a:gridCol>
                <a:gridCol w="2088232">
                  <a:extLst>
                    <a:ext uri="{9D8B030D-6E8A-4147-A177-3AD203B41FA5}">
                      <a16:colId xmlns:a16="http://schemas.microsoft.com/office/drawing/2014/main" val="776583383"/>
                    </a:ext>
                  </a:extLst>
                </a:gridCol>
              </a:tblGrid>
              <a:tr h="370840">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Date de naissance</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Age de départ</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Début d’activité</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Durée d’activité cotisée</a:t>
                      </a:r>
                    </a:p>
                  </a:txBody>
                  <a:tcPr/>
                </a:tc>
                <a:extLst>
                  <a:ext uri="{0D108BD9-81ED-4DB2-BD59-A6C34878D82A}">
                    <a16:rowId xmlns:a16="http://schemas.microsoft.com/office/drawing/2014/main" val="3550208557"/>
                  </a:ext>
                </a:extLst>
              </a:tr>
              <a:tr h="370840">
                <a:tc rowSpan="2">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8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ea typeface="Calibri" panose="020F0502020204030204" pitchFamily="34" charset="0"/>
                          <a:cs typeface="Calibri" panose="020F0502020204030204" pitchFamily="34" charset="0"/>
                        </a:rPr>
                        <a:t>Du 01/09/1961 au 31/12/1961</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solidFill>
                      <a:schemeClr val="accent3">
                        <a:lumMod val="95000"/>
                      </a:schemeClr>
                    </a:solidFill>
                  </a:tcPr>
                </a:tc>
                <a:extLst>
                  <a:ext uri="{0D108BD9-81ED-4DB2-BD59-A6C34878D82A}">
                    <a16:rowId xmlns:a16="http://schemas.microsoft.com/office/drawing/2014/main" val="821984232"/>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solidFill>
                      <a:schemeClr val="accent3">
                        <a:lumMod val="95000"/>
                      </a:schemeClr>
                    </a:solidFill>
                  </a:tcPr>
                </a:tc>
                <a:extLst>
                  <a:ext uri="{0D108BD9-81ED-4DB2-BD59-A6C34878D82A}">
                    <a16:rowId xmlns:a16="http://schemas.microsoft.com/office/drawing/2014/main" val="395192666"/>
                  </a:ext>
                </a:extLst>
              </a:tr>
              <a:tr h="370840">
                <a:tc rowSpan="2">
                  <a:txBody>
                    <a:bodyPr/>
                    <a:lstStyle/>
                    <a:p>
                      <a:pPr marL="0" algn="ctr">
                        <a:lnSpc>
                          <a:spcPct val="150000"/>
                        </a:lnSpc>
                        <a:spcBef>
                          <a:spcPts val="0"/>
                        </a:spcBef>
                      </a:pPr>
                      <a:endParaRPr lang="fr-FR" sz="800" dirty="0">
                        <a:latin typeface="Calibri" panose="020F0502020204030204" pitchFamily="34" charset="0"/>
                        <a:ea typeface="Calibri" panose="020F0502020204030204" pitchFamily="34" charset="0"/>
                        <a:cs typeface="Calibri" panose="020F0502020204030204" pitchFamily="34" charset="0"/>
                      </a:endParaRPr>
                    </a:p>
                    <a:p>
                      <a:pPr marL="0" algn="ctr">
                        <a:lnSpc>
                          <a:spcPct val="150000"/>
                        </a:lnSpc>
                        <a:spcBef>
                          <a:spcPts val="0"/>
                        </a:spcBef>
                      </a:pPr>
                      <a:r>
                        <a:rPr lang="fr-FR" sz="1600" dirty="0">
                          <a:latin typeface="Calibri" panose="020F0502020204030204" pitchFamily="34" charset="0"/>
                          <a:ea typeface="Calibri" panose="020F0502020204030204" pitchFamily="34" charset="0"/>
                          <a:cs typeface="Calibri" panose="020F0502020204030204" pitchFamily="34" charset="0"/>
                        </a:rPr>
                        <a:t>1962</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solidFill>
                      <a:schemeClr val="accent3">
                        <a:lumMod val="85000"/>
                      </a:schemeClr>
                    </a:solidFill>
                  </a:tcPr>
                </a:tc>
                <a:extLst>
                  <a:ext uri="{0D108BD9-81ED-4DB2-BD59-A6C34878D82A}">
                    <a16:rowId xmlns:a16="http://schemas.microsoft.com/office/drawing/2014/main" val="183278533"/>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solidFill>
                      <a:schemeClr val="accent3">
                        <a:lumMod val="85000"/>
                      </a:schemeClr>
                    </a:solidFill>
                  </a:tcPr>
                </a:tc>
                <a:extLst>
                  <a:ext uri="{0D108BD9-81ED-4DB2-BD59-A6C34878D82A}">
                    <a16:rowId xmlns:a16="http://schemas.microsoft.com/office/drawing/2014/main" val="1161369873"/>
                  </a:ext>
                </a:extLst>
              </a:tr>
              <a:tr h="370840">
                <a:tc rowSpan="2">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600" dirty="0">
                          <a:latin typeface="Calibri" panose="020F0502020204030204" pitchFamily="34" charset="0"/>
                          <a:ea typeface="Calibri" panose="020F0502020204030204" pitchFamily="34" charset="0"/>
                          <a:cs typeface="Calibri" panose="020F0502020204030204" pitchFamily="34" charset="0"/>
                        </a:rPr>
                        <a:t>Du 01/01/1963 au 31/08/1963</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solidFill>
                      <a:schemeClr val="accent3">
                        <a:lumMod val="95000"/>
                      </a:schemeClr>
                    </a:solidFill>
                  </a:tcPr>
                </a:tc>
                <a:extLst>
                  <a:ext uri="{0D108BD9-81ED-4DB2-BD59-A6C34878D82A}">
                    <a16:rowId xmlns:a16="http://schemas.microsoft.com/office/drawing/2014/main" val="4148325918"/>
                  </a:ext>
                </a:extLst>
              </a:tr>
              <a:tr h="370840">
                <a:tc vMerge="1">
                  <a:txBody>
                    <a:bodyPr/>
                    <a:lstStyle/>
                    <a:p>
                      <a:pPr algn="ctr"/>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solidFill>
                      <a:schemeClr val="accent3">
                        <a:lumMod val="95000"/>
                      </a:schemeClr>
                    </a:solidFill>
                  </a:tcPr>
                </a:tc>
                <a:extLst>
                  <a:ext uri="{0D108BD9-81ED-4DB2-BD59-A6C34878D82A}">
                    <a16:rowId xmlns:a16="http://schemas.microsoft.com/office/drawing/2014/main" val="2317166719"/>
                  </a:ext>
                </a:extLst>
              </a:tr>
              <a:tr h="370840">
                <a:tc rowSpan="3">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600" dirty="0">
                          <a:latin typeface="Calibri" panose="020F0502020204030204" pitchFamily="34" charset="0"/>
                          <a:ea typeface="Calibri" panose="020F0502020204030204" pitchFamily="34" charset="0"/>
                          <a:cs typeface="Calibri" panose="020F0502020204030204" pitchFamily="34" charset="0"/>
                        </a:rPr>
                        <a:t>Du 01/09/1963 au 31/12/1963</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solidFill>
                      <a:schemeClr val="accent3">
                        <a:lumMod val="85000"/>
                      </a:schemeClr>
                    </a:solidFill>
                  </a:tcPr>
                </a:tc>
                <a:extLst>
                  <a:ext uri="{0D108BD9-81ED-4DB2-BD59-A6C34878D82A}">
                    <a16:rowId xmlns:a16="http://schemas.microsoft.com/office/drawing/2014/main" val="3281257264"/>
                  </a:ext>
                </a:extLst>
              </a:tr>
              <a:tr h="370840">
                <a:tc vMerge="1">
                  <a:txBody>
                    <a:bodyPr/>
                    <a:lstStyle/>
                    <a:p>
                      <a:pPr algn="ctr"/>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solidFill>
                      <a:schemeClr val="accent3">
                        <a:lumMod val="85000"/>
                      </a:schemeClr>
                    </a:solidFill>
                  </a:tcPr>
                </a:tc>
                <a:extLst>
                  <a:ext uri="{0D108BD9-81ED-4DB2-BD59-A6C34878D82A}">
                    <a16:rowId xmlns:a16="http://schemas.microsoft.com/office/drawing/2014/main" val="1661052403"/>
                  </a:ext>
                </a:extLst>
              </a:tr>
              <a:tr h="370840">
                <a:tc vMerge="1">
                  <a:txBody>
                    <a:bodyPr/>
                    <a:lstStyle/>
                    <a:p>
                      <a:pPr algn="ctr"/>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 3 mois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solidFill>
                      <a:schemeClr val="accent3">
                        <a:lumMod val="85000"/>
                      </a:schemeClr>
                    </a:solidFill>
                  </a:tcPr>
                </a:tc>
                <a:extLst>
                  <a:ext uri="{0D108BD9-81ED-4DB2-BD59-A6C34878D82A}">
                    <a16:rowId xmlns:a16="http://schemas.microsoft.com/office/drawing/2014/main" val="2921451050"/>
                  </a:ext>
                </a:extLst>
              </a:tr>
              <a:tr h="370840">
                <a:tc rowSpan="3">
                  <a:txBody>
                    <a:bodyPr/>
                    <a:lstStyle/>
                    <a:p>
                      <a:pPr algn="ctr"/>
                      <a:endParaRPr lang="fr-FR" sz="800" dirty="0">
                        <a:latin typeface="Calibri" panose="020F0502020204030204" pitchFamily="34" charset="0"/>
                        <a:ea typeface="Calibri" panose="020F0502020204030204" pitchFamily="34" charset="0"/>
                        <a:cs typeface="Calibri" panose="020F0502020204030204" pitchFamily="34" charset="0"/>
                      </a:endParaRP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600" dirty="0">
                          <a:latin typeface="Calibri" panose="020F0502020204030204" pitchFamily="34" charset="0"/>
                          <a:ea typeface="Calibri" panose="020F0502020204030204" pitchFamily="34" charset="0"/>
                          <a:cs typeface="Calibri" panose="020F0502020204030204" pitchFamily="34" charset="0"/>
                        </a:rPr>
                        <a:t>1964</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solidFill>
                      <a:schemeClr val="accent3">
                        <a:lumMod val="95000"/>
                      </a:schemeClr>
                    </a:solidFill>
                  </a:tcPr>
                </a:tc>
                <a:extLst>
                  <a:ext uri="{0D108BD9-81ED-4DB2-BD59-A6C34878D82A}">
                    <a16:rowId xmlns:a16="http://schemas.microsoft.com/office/drawing/2014/main" val="1902702217"/>
                  </a:ext>
                </a:extLst>
              </a:tr>
              <a:tr h="370840">
                <a:tc vMerge="1">
                  <a:txBody>
                    <a:bodyPr/>
                    <a:lstStyle/>
                    <a:p>
                      <a:pPr algn="ctr"/>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solidFill>
                      <a:schemeClr val="accent3">
                        <a:lumMod val="95000"/>
                      </a:schemeClr>
                    </a:solidFill>
                  </a:tcPr>
                </a:tc>
                <a:extLst>
                  <a:ext uri="{0D108BD9-81ED-4DB2-BD59-A6C34878D82A}">
                    <a16:rowId xmlns:a16="http://schemas.microsoft.com/office/drawing/2014/main" val="416021691"/>
                  </a:ext>
                </a:extLst>
              </a:tr>
              <a:tr h="370840">
                <a:tc vMerge="1">
                  <a:txBody>
                    <a:bodyPr/>
                    <a:lstStyle/>
                    <a:p>
                      <a:pPr algn="ctr"/>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 6 mois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solidFill>
                      <a:schemeClr val="accent3">
                        <a:lumMod val="95000"/>
                      </a:schemeClr>
                    </a:solidFill>
                  </a:tcPr>
                </a:tc>
                <a:extLst>
                  <a:ext uri="{0D108BD9-81ED-4DB2-BD59-A6C34878D82A}">
                    <a16:rowId xmlns:a16="http://schemas.microsoft.com/office/drawing/2014/main" val="2581027071"/>
                  </a:ext>
                </a:extLst>
              </a:tr>
            </a:tbl>
          </a:graphicData>
        </a:graphic>
      </p:graphicFrame>
    </p:spTree>
    <p:extLst>
      <p:ext uri="{BB962C8B-B14F-4D97-AF65-F5344CB8AC3E}">
        <p14:creationId xmlns:p14="http://schemas.microsoft.com/office/powerpoint/2010/main" val="30842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16</a:t>
            </a:fld>
            <a:endParaRPr lang="fr-FR" altLang="fr-FR"/>
          </a:p>
        </p:txBody>
      </p:sp>
      <p:sp>
        <p:nvSpPr>
          <p:cNvPr id="6" name="Espace réservé du contenu 1"/>
          <p:cNvSpPr>
            <a:spLocks noGrp="1"/>
          </p:cNvSpPr>
          <p:nvPr>
            <p:ph idx="1"/>
          </p:nvPr>
        </p:nvSpPr>
        <p:spPr>
          <a:xfrm>
            <a:off x="378148" y="1908422"/>
            <a:ext cx="9624060" cy="5355765"/>
          </a:xfrm>
        </p:spPr>
        <p:txBody>
          <a:bodyPr anchor="ctr"/>
          <a:lstStyle/>
          <a:p>
            <a:pPr algn="just">
              <a:buFont typeface="Wingdings" panose="05000000000000000000" pitchFamily="2" charset="2"/>
              <a:buChar char="Ø"/>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C6931781-1A0A-2471-3E45-627CDAAF84CB}"/>
              </a:ext>
            </a:extLst>
          </p:cNvPr>
          <p:cNvGraphicFramePr>
            <a:graphicFrameLocks noGrp="1"/>
          </p:cNvGraphicFramePr>
          <p:nvPr>
            <p:extLst>
              <p:ext uri="{D42A27DB-BD31-4B8C-83A1-F6EECF244321}">
                <p14:modId xmlns:p14="http://schemas.microsoft.com/office/powerpoint/2010/main" val="3290605960"/>
              </p:ext>
            </p:extLst>
          </p:nvPr>
        </p:nvGraphicFramePr>
        <p:xfrm>
          <a:off x="1098228" y="1367784"/>
          <a:ext cx="8352928" cy="5029200"/>
        </p:xfrm>
        <a:graphic>
          <a:graphicData uri="http://schemas.openxmlformats.org/drawingml/2006/table">
            <a:tbl>
              <a:tblPr firstRow="1" bandRow="1">
                <a:tableStyleId>{93296810-A885-4BE3-A3E7-6D5BEEA58F35}</a:tableStyleId>
              </a:tblPr>
              <a:tblGrid>
                <a:gridCol w="2088232">
                  <a:extLst>
                    <a:ext uri="{9D8B030D-6E8A-4147-A177-3AD203B41FA5}">
                      <a16:colId xmlns:a16="http://schemas.microsoft.com/office/drawing/2014/main" val="2943495671"/>
                    </a:ext>
                  </a:extLst>
                </a:gridCol>
                <a:gridCol w="2088232">
                  <a:extLst>
                    <a:ext uri="{9D8B030D-6E8A-4147-A177-3AD203B41FA5}">
                      <a16:colId xmlns:a16="http://schemas.microsoft.com/office/drawing/2014/main" val="3717917318"/>
                    </a:ext>
                  </a:extLst>
                </a:gridCol>
                <a:gridCol w="2088232">
                  <a:extLst>
                    <a:ext uri="{9D8B030D-6E8A-4147-A177-3AD203B41FA5}">
                      <a16:colId xmlns:a16="http://schemas.microsoft.com/office/drawing/2014/main" val="4224316839"/>
                    </a:ext>
                  </a:extLst>
                </a:gridCol>
                <a:gridCol w="2088232">
                  <a:extLst>
                    <a:ext uri="{9D8B030D-6E8A-4147-A177-3AD203B41FA5}">
                      <a16:colId xmlns:a16="http://schemas.microsoft.com/office/drawing/2014/main" val="776583383"/>
                    </a:ext>
                  </a:extLst>
                </a:gridCol>
              </a:tblGrid>
              <a:tr h="370840">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Date de naissance</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Age de départ</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Début d’activité</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Durée d’activité cotisée</a:t>
                      </a:r>
                    </a:p>
                  </a:txBody>
                  <a:tcPr/>
                </a:tc>
                <a:extLst>
                  <a:ext uri="{0D108BD9-81ED-4DB2-BD59-A6C34878D82A}">
                    <a16:rowId xmlns:a16="http://schemas.microsoft.com/office/drawing/2014/main" val="3550208557"/>
                  </a:ext>
                </a:extLst>
              </a:tr>
              <a:tr h="370840">
                <a:tc rowSpan="4">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600" dirty="0">
                          <a:latin typeface="Calibri" panose="020F0502020204030204" pitchFamily="34" charset="0"/>
                          <a:ea typeface="Calibri" panose="020F0502020204030204" pitchFamily="34" charset="0"/>
                          <a:cs typeface="Calibri" panose="020F0502020204030204" pitchFamily="34" charset="0"/>
                        </a:rPr>
                        <a:t>1965</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261107342"/>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749942724"/>
                  </a:ext>
                </a:extLst>
              </a:tr>
              <a:tr h="370840">
                <a:tc vMerge="1">
                  <a:txBody>
                    <a:bodyPr/>
                    <a:lstStyle/>
                    <a:p>
                      <a:pPr algn="ct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 9 mois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063508952"/>
                  </a:ext>
                </a:extLst>
              </a:tr>
              <a:tr h="370840">
                <a:tc vMerge="1">
                  <a:txBody>
                    <a:bodyPr/>
                    <a:lstStyle/>
                    <a:p>
                      <a:pPr algn="ct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530092471"/>
                  </a:ext>
                </a:extLst>
              </a:tr>
              <a:tr h="370840">
                <a:tc rowSpan="4">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ea typeface="Calibri" panose="020F0502020204030204" pitchFamily="34" charset="0"/>
                          <a:cs typeface="Calibri" panose="020F0502020204030204" pitchFamily="34" charset="0"/>
                        </a:rPr>
                        <a:t>1966</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821984232"/>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395192666"/>
                  </a:ext>
                </a:extLst>
              </a:tr>
              <a:tr h="370840">
                <a:tc vMerge="1">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400" dirty="0"/>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61 ans </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70283306"/>
                  </a:ext>
                </a:extLst>
              </a:tr>
              <a:tr h="370840">
                <a:tc vMerge="1">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400" dirty="0"/>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4185339916"/>
                  </a:ext>
                </a:extLst>
              </a:tr>
              <a:tr h="370840">
                <a:tc rowSpan="4">
                  <a:txBody>
                    <a:bodyPr/>
                    <a:lstStyle/>
                    <a:p>
                      <a:pPr marL="0" algn="ctr">
                        <a:lnSpc>
                          <a:spcPct val="150000"/>
                        </a:lnSpc>
                        <a:spcBef>
                          <a:spcPts val="0"/>
                        </a:spcBef>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algn="ctr">
                        <a:lnSpc>
                          <a:spcPct val="150000"/>
                        </a:lnSpc>
                        <a:spcBef>
                          <a:spcPts val="0"/>
                        </a:spcBef>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algn="ctr">
                        <a:lnSpc>
                          <a:spcPct val="150000"/>
                        </a:lnSpc>
                        <a:spcBef>
                          <a:spcPts val="0"/>
                        </a:spcBef>
                      </a:pPr>
                      <a:r>
                        <a:rPr lang="fr-FR" sz="1600" dirty="0">
                          <a:latin typeface="Calibri" panose="020F0502020204030204" pitchFamily="34" charset="0"/>
                          <a:ea typeface="Calibri" panose="020F0502020204030204" pitchFamily="34" charset="0"/>
                          <a:cs typeface="Calibri" panose="020F0502020204030204" pitchFamily="34" charset="0"/>
                        </a:rPr>
                        <a:t>1967</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83278533"/>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161369873"/>
                  </a:ext>
                </a:extLst>
              </a:tr>
              <a:tr h="370840">
                <a:tc vMerge="1">
                  <a:txBody>
                    <a:bodyPr/>
                    <a:lstStyle/>
                    <a:p>
                      <a:pPr marL="0" algn="ctr">
                        <a:lnSpc>
                          <a:spcPct val="150000"/>
                        </a:lnSpc>
                        <a:spcBef>
                          <a:spcPts val="0"/>
                        </a:spcBef>
                      </a:pP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61 ans 3 mois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88122911"/>
                  </a:ext>
                </a:extLst>
              </a:tr>
              <a:tr h="370840">
                <a:tc vMerge="1">
                  <a:txBody>
                    <a:bodyPr/>
                    <a:lstStyle/>
                    <a:p>
                      <a:pPr marL="0" algn="ctr">
                        <a:lnSpc>
                          <a:spcPct val="150000"/>
                        </a:lnSpc>
                        <a:spcBef>
                          <a:spcPts val="0"/>
                        </a:spcBef>
                      </a:pP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170224225"/>
                  </a:ext>
                </a:extLst>
              </a:tr>
            </a:tbl>
          </a:graphicData>
        </a:graphic>
      </p:graphicFrame>
    </p:spTree>
    <p:extLst>
      <p:ext uri="{BB962C8B-B14F-4D97-AF65-F5344CB8AC3E}">
        <p14:creationId xmlns:p14="http://schemas.microsoft.com/office/powerpoint/2010/main" val="150718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17</a:t>
            </a:fld>
            <a:endParaRPr lang="fr-FR" altLang="fr-FR"/>
          </a:p>
        </p:txBody>
      </p:sp>
      <p:sp>
        <p:nvSpPr>
          <p:cNvPr id="6" name="Espace réservé du contenu 1"/>
          <p:cNvSpPr>
            <a:spLocks noGrp="1"/>
          </p:cNvSpPr>
          <p:nvPr>
            <p:ph idx="1"/>
          </p:nvPr>
        </p:nvSpPr>
        <p:spPr>
          <a:xfrm>
            <a:off x="378148" y="1908422"/>
            <a:ext cx="9624060" cy="5355765"/>
          </a:xfrm>
        </p:spPr>
        <p:txBody>
          <a:bodyPr anchor="ctr"/>
          <a:lstStyle/>
          <a:p>
            <a:pPr algn="just">
              <a:buFont typeface="Wingdings" panose="05000000000000000000" pitchFamily="2" charset="2"/>
              <a:buChar char="Ø"/>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C6931781-1A0A-2471-3E45-627CDAAF84CB}"/>
              </a:ext>
            </a:extLst>
          </p:cNvPr>
          <p:cNvGraphicFramePr>
            <a:graphicFrameLocks noGrp="1"/>
          </p:cNvGraphicFramePr>
          <p:nvPr>
            <p:extLst>
              <p:ext uri="{D42A27DB-BD31-4B8C-83A1-F6EECF244321}">
                <p14:modId xmlns:p14="http://schemas.microsoft.com/office/powerpoint/2010/main" val="1141042090"/>
              </p:ext>
            </p:extLst>
          </p:nvPr>
        </p:nvGraphicFramePr>
        <p:xfrm>
          <a:off x="1098228" y="1367784"/>
          <a:ext cx="8496944" cy="4820920"/>
        </p:xfrm>
        <a:graphic>
          <a:graphicData uri="http://schemas.openxmlformats.org/drawingml/2006/table">
            <a:tbl>
              <a:tblPr firstRow="1" bandRow="1">
                <a:tableStyleId>{93296810-A885-4BE3-A3E7-6D5BEEA58F35}</a:tableStyleId>
              </a:tblPr>
              <a:tblGrid>
                <a:gridCol w="2124236">
                  <a:extLst>
                    <a:ext uri="{9D8B030D-6E8A-4147-A177-3AD203B41FA5}">
                      <a16:colId xmlns:a16="http://schemas.microsoft.com/office/drawing/2014/main" val="2943495671"/>
                    </a:ext>
                  </a:extLst>
                </a:gridCol>
                <a:gridCol w="2124236">
                  <a:extLst>
                    <a:ext uri="{9D8B030D-6E8A-4147-A177-3AD203B41FA5}">
                      <a16:colId xmlns:a16="http://schemas.microsoft.com/office/drawing/2014/main" val="3717917318"/>
                    </a:ext>
                  </a:extLst>
                </a:gridCol>
                <a:gridCol w="2124236">
                  <a:extLst>
                    <a:ext uri="{9D8B030D-6E8A-4147-A177-3AD203B41FA5}">
                      <a16:colId xmlns:a16="http://schemas.microsoft.com/office/drawing/2014/main" val="4224316839"/>
                    </a:ext>
                  </a:extLst>
                </a:gridCol>
                <a:gridCol w="2124236">
                  <a:extLst>
                    <a:ext uri="{9D8B030D-6E8A-4147-A177-3AD203B41FA5}">
                      <a16:colId xmlns:a16="http://schemas.microsoft.com/office/drawing/2014/main" val="776583383"/>
                    </a:ext>
                  </a:extLst>
                </a:gridCol>
              </a:tblGrid>
              <a:tr h="370840">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Date de naissance</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Age de départ</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Début d’activité</a:t>
                      </a:r>
                    </a:p>
                  </a:txBody>
                  <a:tcPr/>
                </a:tc>
                <a:tc>
                  <a:txBody>
                    <a:bodyPr/>
                    <a:lstStyle/>
                    <a:p>
                      <a:pPr algn="ctr"/>
                      <a:r>
                        <a:rPr lang="fr-FR" sz="1600" b="0" dirty="0">
                          <a:latin typeface="Calibri" panose="020F0502020204030204" pitchFamily="34" charset="0"/>
                          <a:ea typeface="Calibri" panose="020F0502020204030204" pitchFamily="34" charset="0"/>
                          <a:cs typeface="Calibri" panose="020F0502020204030204" pitchFamily="34" charset="0"/>
                        </a:rPr>
                        <a:t>Durée d’activité cotisée</a:t>
                      </a:r>
                    </a:p>
                  </a:txBody>
                  <a:tcPr/>
                </a:tc>
                <a:extLst>
                  <a:ext uri="{0D108BD9-81ED-4DB2-BD59-A6C34878D82A}">
                    <a16:rowId xmlns:a16="http://schemas.microsoft.com/office/drawing/2014/main" val="3550208557"/>
                  </a:ext>
                </a:extLst>
              </a:tr>
              <a:tr h="370840">
                <a:tc rowSpan="4">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600" dirty="0">
                          <a:latin typeface="Calibri" panose="020F0502020204030204" pitchFamily="34" charset="0"/>
                          <a:ea typeface="Calibri" panose="020F0502020204030204" pitchFamily="34" charset="0"/>
                          <a:cs typeface="Calibri" panose="020F0502020204030204" pitchFamily="34" charset="0"/>
                        </a:rPr>
                        <a:t>1968</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261107342"/>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749942724"/>
                  </a:ext>
                </a:extLst>
              </a:tr>
              <a:tr h="370840">
                <a:tc vMerge="1">
                  <a:txBody>
                    <a:bodyPr/>
                    <a:lstStyle/>
                    <a:p>
                      <a:pPr algn="ct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61 ans 6 mois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063508952"/>
                  </a:ext>
                </a:extLst>
              </a:tr>
              <a:tr h="370840">
                <a:tc vMerge="1">
                  <a:txBody>
                    <a:bodyPr/>
                    <a:lstStyle/>
                    <a:p>
                      <a:pPr algn="ct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530092471"/>
                  </a:ext>
                </a:extLst>
              </a:tr>
              <a:tr h="370840">
                <a:tc rowSpan="4">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ea typeface="Calibri" panose="020F0502020204030204" pitchFamily="34" charset="0"/>
                          <a:cs typeface="Calibri" panose="020F0502020204030204" pitchFamily="34" charset="0"/>
                        </a:rPr>
                        <a:t>1969</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821984232"/>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395192666"/>
                  </a:ext>
                </a:extLst>
              </a:tr>
              <a:tr h="370840">
                <a:tc vMerge="1">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400" dirty="0"/>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61 ans 9 mois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70283306"/>
                  </a:ext>
                </a:extLst>
              </a:tr>
              <a:tr h="370840">
                <a:tc vMerge="1">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lang="fr-FR" sz="1400" dirty="0"/>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9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95000"/>
                      </a:schemeClr>
                    </a:solidFill>
                  </a:tcPr>
                </a:tc>
                <a:extLst>
                  <a:ext uri="{0D108BD9-81ED-4DB2-BD59-A6C34878D82A}">
                    <a16:rowId xmlns:a16="http://schemas.microsoft.com/office/drawing/2014/main" val="4185339916"/>
                  </a:ext>
                </a:extLst>
              </a:tr>
              <a:tr h="370840">
                <a:tc rowSpan="4">
                  <a:txBody>
                    <a:bodyPr/>
                    <a:lstStyle/>
                    <a:p>
                      <a:pPr marL="0" algn="ctr">
                        <a:lnSpc>
                          <a:spcPct val="150000"/>
                        </a:lnSpc>
                        <a:spcBef>
                          <a:spcPts val="0"/>
                        </a:spcBef>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algn="ctr">
                        <a:lnSpc>
                          <a:spcPct val="150000"/>
                        </a:lnSpc>
                        <a:spcBef>
                          <a:spcPts val="0"/>
                        </a:spcBef>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0" algn="ctr">
                        <a:lnSpc>
                          <a:spcPct val="150000"/>
                        </a:lnSpc>
                        <a:spcBef>
                          <a:spcPts val="0"/>
                        </a:spcBef>
                      </a:pPr>
                      <a:r>
                        <a:rPr lang="fr-FR" sz="1600" dirty="0">
                          <a:latin typeface="Calibri" panose="020F0502020204030204" pitchFamily="34" charset="0"/>
                          <a:ea typeface="Calibri" panose="020F0502020204030204" pitchFamily="34" charset="0"/>
                          <a:cs typeface="Calibri" panose="020F0502020204030204" pitchFamily="34" charset="0"/>
                        </a:rPr>
                        <a:t>1970 et suivants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83278533"/>
                  </a:ext>
                </a:extLst>
              </a:tr>
              <a:tr h="370840">
                <a:tc vMerge="1">
                  <a:txBody>
                    <a:bodyPr/>
                    <a:lstStyle/>
                    <a:p>
                      <a:endParaRPr lang="fr-FR" sz="1400" dirty="0"/>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18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161369873"/>
                  </a:ext>
                </a:extLst>
              </a:tr>
              <a:tr h="370840">
                <a:tc vMerge="1">
                  <a:txBody>
                    <a:bodyPr/>
                    <a:lstStyle/>
                    <a:p>
                      <a:pPr marL="0" algn="ctr">
                        <a:lnSpc>
                          <a:spcPct val="150000"/>
                        </a:lnSpc>
                        <a:spcBef>
                          <a:spcPts val="0"/>
                        </a:spcBef>
                      </a:pP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188122911"/>
                  </a:ext>
                </a:extLst>
              </a:tr>
              <a:tr h="370840">
                <a:tc vMerge="1">
                  <a:txBody>
                    <a:bodyPr/>
                    <a:lstStyle/>
                    <a:p>
                      <a:pPr marL="0" algn="ctr">
                        <a:lnSpc>
                          <a:spcPct val="150000"/>
                        </a:lnSpc>
                        <a:spcBef>
                          <a:spcPts val="0"/>
                        </a:spcBef>
                      </a:pPr>
                      <a:endParaRPr lang="fr-FR" sz="1400" dirty="0"/>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21 ans</a:t>
                      </a:r>
                    </a:p>
                  </a:txBody>
                  <a:tcPr>
                    <a:solidFill>
                      <a:schemeClr val="accent3">
                        <a:lumMod val="85000"/>
                      </a:schemeClr>
                    </a:solidFill>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solidFill>
                      <a:schemeClr val="accent3">
                        <a:lumMod val="85000"/>
                      </a:schemeClr>
                    </a:solidFill>
                  </a:tcPr>
                </a:tc>
                <a:extLst>
                  <a:ext uri="{0D108BD9-81ED-4DB2-BD59-A6C34878D82A}">
                    <a16:rowId xmlns:a16="http://schemas.microsoft.com/office/drawing/2014/main" val="2170224225"/>
                  </a:ext>
                </a:extLst>
              </a:tr>
            </a:tbl>
          </a:graphicData>
        </a:graphic>
      </p:graphicFrame>
    </p:spTree>
    <p:extLst>
      <p:ext uri="{BB962C8B-B14F-4D97-AF65-F5344CB8AC3E}">
        <p14:creationId xmlns:p14="http://schemas.microsoft.com/office/powerpoint/2010/main" val="343777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18</a:t>
            </a:fld>
            <a:endParaRPr lang="fr-FR" altLang="fr-FR"/>
          </a:p>
        </p:txBody>
      </p:sp>
      <p:sp>
        <p:nvSpPr>
          <p:cNvPr id="6" name="Espace réservé du contenu 1"/>
          <p:cNvSpPr>
            <a:spLocks noGrp="1"/>
          </p:cNvSpPr>
          <p:nvPr>
            <p:ph idx="1"/>
          </p:nvPr>
        </p:nvSpPr>
        <p:spPr>
          <a:xfrm>
            <a:off x="533876" y="3225998"/>
            <a:ext cx="9624060" cy="4059621"/>
          </a:xfrm>
        </p:spPr>
        <p:txBody>
          <a:bodyPr anchor="ctr"/>
          <a:lstStyle/>
          <a:p>
            <a:pPr marL="0" indent="0" algn="just">
              <a:buNone/>
            </a:pPr>
            <a:endParaRPr lang="fr-FR" sz="1600" dirty="0">
              <a:solidFill>
                <a:schemeClr val="bg2"/>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b="1" dirty="0">
                <a:solidFill>
                  <a:srgbClr val="3F2270"/>
                </a:solidFill>
                <a:latin typeface="Calibri" panose="020F0502020204030204" pitchFamily="34" charset="0"/>
                <a:cs typeface="Calibri" panose="020F0502020204030204" pitchFamily="34" charset="0"/>
              </a:rPr>
              <a:t>Mesure dérogatoire  = clause de sauvegarde</a:t>
            </a:r>
            <a:r>
              <a:rPr lang="fr-FR" sz="1600" dirty="0">
                <a:solidFill>
                  <a:srgbClr val="3F2270"/>
                </a:solidFill>
                <a:latin typeface="Calibri" panose="020F0502020204030204" pitchFamily="34" charset="0"/>
                <a:cs typeface="Calibri" panose="020F0502020204030204" pitchFamily="34" charset="0"/>
              </a:rPr>
              <a:t> :</a:t>
            </a:r>
          </a:p>
          <a:p>
            <a:pPr marL="0" indent="0" algn="just">
              <a:buNone/>
            </a:pPr>
            <a:endParaRPr lang="fr-FR" sz="800" dirty="0">
              <a:solidFill>
                <a:srgbClr val="3F2270"/>
              </a:solidFill>
              <a:latin typeface="Calibri" panose="020F0502020204030204" pitchFamily="34" charset="0"/>
              <a:cs typeface="Calibri" panose="020F0502020204030204" pitchFamily="34" charset="0"/>
            </a:endParaRP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Pour les fonctionnaires nés entre le 01/09/1961 et le 31/12/1963</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Liquidation de la pension à compter du 01/09/2023</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Remplir les anciennes conditions de durée d’activité cotisée avant le 01/09/2023</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Calcul de la pension sur la base du nombre de trimestres applicables à la nouvelle réglementation mais n’est pas soumise à la décote</a:t>
            </a: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marL="0" indent="0" algn="just">
              <a:buNone/>
            </a:pPr>
            <a:r>
              <a:rPr lang="fr-FR" sz="1600" dirty="0">
                <a:solidFill>
                  <a:srgbClr val="3F2270"/>
                </a:solidFill>
                <a:latin typeface="Calibri" panose="020F0502020204030204" pitchFamily="34" charset="0"/>
                <a:cs typeface="Calibri" panose="020F0502020204030204" pitchFamily="34" charset="0"/>
              </a:rPr>
              <a:t>Exemple :</a:t>
            </a:r>
          </a:p>
          <a:p>
            <a:pPr marL="0" indent="0" algn="just">
              <a:buNone/>
            </a:pPr>
            <a:endParaRPr lang="fr-FR" sz="800" dirty="0">
              <a:solidFill>
                <a:srgbClr val="3F2270"/>
              </a:solidFill>
              <a:latin typeface="Calibri" panose="020F0502020204030204" pitchFamily="34" charset="0"/>
              <a:cs typeface="Calibri" panose="020F0502020204030204" pitchFamily="34" charset="0"/>
            </a:endParaRP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Fonctionnaire, né le 15/09/1962, justifie de 11 trimestres avant le 31/12/1982 et de 168 trimestres de durée d’activité cotisée le 01/08/2023, souhaite liquider sa pension le 01/10/2023 </a:t>
            </a:r>
          </a:p>
          <a:p>
            <a:pPr algn="just">
              <a:buFont typeface="Wingdings" panose="05000000000000000000" pitchFamily="2" charset="2"/>
              <a:buChar char="Ø"/>
            </a:pPr>
            <a:endParaRPr lang="fr-FR" sz="8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Possibilité d’appliquer la clause de sauvegarde car l’agent réunit les anciennes conditions mais la pension sera calculée sur la base de 169 trimestres requis et non 168 trimestres, néanmoins la pension ne sera pas minorée</a:t>
            </a: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16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Invalidité</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19</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B6B3BD86-1D11-3D10-7887-2D054A24EC32}"/>
              </a:ext>
            </a:extLst>
          </p:cNvPr>
          <p:cNvSpPr txBox="1">
            <a:spLocks noChangeArrowheads="1"/>
          </p:cNvSpPr>
          <p:nvPr/>
        </p:nvSpPr>
        <p:spPr bwMode="auto">
          <a:xfrm>
            <a:off x="363376" y="1268760"/>
            <a:ext cx="923179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marL="0" indent="0">
              <a:spcBef>
                <a:spcPts val="0"/>
              </a:spcBef>
              <a:buFontTx/>
              <a:buNone/>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doit réunir les conditions suivantes pour obtenir une pension de retraite pour invalidité CNRACL :</a:t>
            </a:r>
          </a:p>
          <a:p>
            <a:pPr marL="0" indent="0">
              <a:spcBef>
                <a:spcPts val="0"/>
              </a:spcBef>
              <a:buFontTx/>
              <a:buNone/>
            </a:pPr>
            <a:endParaRPr 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Être titulaire affilié à la CNRACL</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Infirmité contractée ou aggravée pendant une période valable pour la retraite</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Inaptitude définitive et absolue à toutes fonctions</a:t>
            </a:r>
          </a:p>
          <a:p>
            <a:pPr marL="0" indent="0">
              <a:spcBef>
                <a:spcPts val="0"/>
              </a:spcBef>
              <a:buFontTx/>
              <a:buNone/>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OU</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Inaptitude définitive et absolue à ses fonctions + impossibilité au reclassement</a:t>
            </a:r>
          </a:p>
          <a:p>
            <a:pPr marL="0" indent="0">
              <a:spcBef>
                <a:spcPts val="0"/>
              </a:spcBef>
              <a:buFontTx/>
              <a:buNone/>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Particularités :</a:t>
            </a:r>
          </a:p>
          <a:p>
            <a:pPr marL="0" indent="0">
              <a:spcBef>
                <a:spcPts val="0"/>
              </a:spcBef>
              <a:buFontTx/>
              <a:buNone/>
            </a:pPr>
            <a:endParaRPr 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Pas de condition d'âge</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Pas de condition de durée de services</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Pas de condition de taux minimum d’invalidité</a:t>
            </a:r>
          </a:p>
          <a:p>
            <a:pPr>
              <a:spcBef>
                <a:spcPts val="0"/>
              </a:spcBef>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Pension attribuée à titre définitif et non révisable à l’âge légal </a:t>
            </a:r>
          </a:p>
          <a:p>
            <a:pPr>
              <a:spcBef>
                <a:spcPts val="0"/>
              </a:spcBef>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FontTx/>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Peuvent s’ajouter à la pension de retraite pour invalidité : </a:t>
            </a:r>
          </a:p>
          <a:p>
            <a:pPr marL="0" indent="0" algn="just">
              <a:spcBef>
                <a:spcPts val="0"/>
              </a:spcBef>
              <a:buFontTx/>
              <a:buNone/>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Rente d’invalidité lorsque l’invalidité est imputable au service </a:t>
            </a:r>
          </a:p>
          <a:p>
            <a:pPr algn="just">
              <a:spcBef>
                <a:spcPts val="0"/>
              </a:spcBef>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Majoration pour l’assistance d’une tierce personne</a:t>
            </a:r>
          </a:p>
        </p:txBody>
      </p:sp>
    </p:spTree>
    <p:extLst>
      <p:ext uri="{BB962C8B-B14F-4D97-AF65-F5344CB8AC3E}">
        <p14:creationId xmlns:p14="http://schemas.microsoft.com/office/powerpoint/2010/main" val="233973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24" y="5399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Droit et calcul de pension CNRACL</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a:t>
            </a:fld>
            <a:endParaRPr lang="fr-FR" altLang="fr-FR"/>
          </a:p>
        </p:txBody>
      </p:sp>
      <p:sp>
        <p:nvSpPr>
          <p:cNvPr id="6" name="Espace réservé du contenu 1"/>
          <p:cNvSpPr>
            <a:spLocks noGrp="1"/>
          </p:cNvSpPr>
          <p:nvPr>
            <p:ph idx="1"/>
          </p:nvPr>
        </p:nvSpPr>
        <p:spPr>
          <a:xfrm>
            <a:off x="534670" y="3291231"/>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l">
              <a:spcBef>
                <a:spcPts val="600"/>
              </a:spcBef>
              <a:spcAft>
                <a:spcPts val="600"/>
              </a:spcAft>
              <a:buFont typeface="Wingdings" pitchFamily="2" charset="2"/>
              <a:buNone/>
              <a:defRPr/>
            </a:pP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Régimes de retraite en France </a:t>
            </a:r>
          </a:p>
          <a:p>
            <a:pPr algn="l">
              <a:spcBef>
                <a:spcPts val="600"/>
              </a:spcBef>
              <a:spcAft>
                <a:spcPts val="600"/>
              </a:spcAft>
              <a:buFont typeface="Wingdings" pitchFamily="2" charset="2"/>
              <a:buNone/>
              <a:defRPr/>
            </a:pP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Age d’ouverture des droits </a:t>
            </a:r>
          </a:p>
          <a:p>
            <a:pPr algn="l">
              <a:spcBef>
                <a:spcPts val="600"/>
              </a:spcBef>
              <a:spcAft>
                <a:spcPts val="600"/>
              </a:spcAft>
              <a:buFont typeface="Wingdings" pitchFamily="2" charset="2"/>
              <a:buNone/>
              <a:defRPr/>
            </a:pPr>
            <a:r>
              <a:rPr lang="fr-FR" alt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Départs anticipés</a:t>
            </a:r>
            <a:endPar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l">
              <a:spcBef>
                <a:spcPts val="600"/>
              </a:spcBef>
              <a:spcAft>
                <a:spcPts val="600"/>
              </a:spcAft>
              <a:buFont typeface="Wingdings" pitchFamily="2" charset="2"/>
              <a:buNone/>
              <a:defRPr/>
            </a:pPr>
            <a:r>
              <a:rPr lang="fr-FR" alt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L</a:t>
            </a: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imite d’âge et recul de limite d’âge</a:t>
            </a:r>
          </a:p>
          <a:p>
            <a:pPr algn="l">
              <a:spcBef>
                <a:spcPts val="600"/>
              </a:spcBef>
              <a:spcAft>
                <a:spcPts val="600"/>
              </a:spcAft>
              <a:buFont typeface="Wingdings" pitchFamily="2" charset="2"/>
              <a:buNone/>
              <a:defRPr/>
            </a:pP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Calcul de pension : </a:t>
            </a:r>
          </a:p>
          <a:p>
            <a:pPr algn="l">
              <a:spcBef>
                <a:spcPts val="600"/>
              </a:spcBef>
              <a:spcAft>
                <a:spcPts val="600"/>
              </a:spcAft>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Validation de service</a:t>
            </a:r>
          </a:p>
          <a:p>
            <a:pPr algn="l">
              <a:spcBef>
                <a:spcPts val="600"/>
              </a:spcBef>
              <a:spcAft>
                <a:spcPts val="600"/>
              </a:spcAft>
              <a:buFont typeface="Courier New" panose="02070309020205020404" pitchFamily="49" charset="0"/>
              <a:buChar char="o"/>
              <a:defRPr/>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Rachat d’études supérieures</a:t>
            </a: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l">
              <a:spcBef>
                <a:spcPts val="600"/>
              </a:spcBef>
              <a:spcAft>
                <a:spcPts val="600"/>
              </a:spcAft>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Trimestres pour enfant</a:t>
            </a:r>
          </a:p>
          <a:p>
            <a:pPr algn="l">
              <a:spcBef>
                <a:spcPts val="600"/>
              </a:spcBef>
              <a:spcAft>
                <a:spcPts val="600"/>
              </a:spcAft>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Notions de décote, surcote et minimum garanti</a:t>
            </a:r>
          </a:p>
          <a:p>
            <a:pPr algn="l">
              <a:spcBef>
                <a:spcPts val="600"/>
              </a:spcBef>
              <a:spcAft>
                <a:spcPts val="600"/>
              </a:spcAft>
              <a:buFont typeface="Courier New" panose="02070309020205020404" pitchFamily="49" charset="0"/>
              <a:buChar char="o"/>
              <a:defRPr/>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Majoration de pension</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algn="l">
              <a:spcBef>
                <a:spcPts val="600"/>
              </a:spcBef>
              <a:spcAft>
                <a:spcPts val="600"/>
              </a:spcAft>
              <a:buFont typeface="Wingdings" pitchFamily="2" charset="2"/>
              <a:buNone/>
              <a:defRPr/>
            </a:pP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Exemples de calcul de la pension CNRACL</a:t>
            </a:r>
          </a:p>
          <a:p>
            <a:pPr algn="l">
              <a:spcBef>
                <a:spcPts val="600"/>
              </a:spcBef>
              <a:spcAft>
                <a:spcPts val="600"/>
              </a:spcAft>
              <a:buFont typeface="Wingdings" pitchFamily="2" charset="2"/>
              <a:buNone/>
              <a:defRPr/>
            </a:pPr>
            <a:r>
              <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rPr>
              <a:t>Cumul pension / activité rémunérée</a:t>
            </a:r>
          </a:p>
          <a:p>
            <a:pPr>
              <a:spcBef>
                <a:spcPts val="600"/>
              </a:spcBef>
              <a:spcAft>
                <a:spcPts val="600"/>
              </a:spcAft>
              <a:buNone/>
              <a:defRPr/>
            </a:pPr>
            <a:r>
              <a:rPr lang="fr-FR" alt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Retraite progressive</a:t>
            </a:r>
            <a:endPar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l">
              <a:spcBef>
                <a:spcPts val="600"/>
              </a:spcBef>
              <a:spcAft>
                <a:spcPts val="600"/>
              </a:spcAft>
              <a:buFont typeface="Wingdings" pitchFamily="2" charset="2"/>
              <a:buNone/>
              <a:defRPr/>
            </a:pPr>
            <a:endParaRPr lang="fr-FR" alt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9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396255"/>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Limite d’âge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20</a:t>
            </a:fld>
            <a:endParaRPr lang="fr-FR" altLang="fr-FR"/>
          </a:p>
        </p:txBody>
      </p:sp>
      <p:sp>
        <p:nvSpPr>
          <p:cNvPr id="6" name="Espace réservé du contenu 1"/>
          <p:cNvSpPr>
            <a:spLocks noGrp="1"/>
          </p:cNvSpPr>
          <p:nvPr>
            <p:ph idx="1"/>
          </p:nvPr>
        </p:nvSpPr>
        <p:spPr>
          <a:xfrm>
            <a:off x="534670" y="5519623"/>
            <a:ext cx="9186802" cy="215628"/>
          </a:xfrm>
        </p:spPr>
        <p:txBody>
          <a:bodyPr anchor="ctr"/>
          <a:lstStyle/>
          <a:p>
            <a:pPr marL="0" indent="0" algn="just">
              <a:buNone/>
            </a:pPr>
            <a:endParaRPr lang="fr-FR" sz="1400" dirty="0">
              <a:solidFill>
                <a:srgbClr val="BE0F2E"/>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b="1" dirty="0">
                <a:solidFill>
                  <a:srgbClr val="3F2270"/>
                </a:solidFill>
                <a:latin typeface="Calibri" panose="020F0502020204030204" pitchFamily="34" charset="0"/>
                <a:cs typeface="Calibri" panose="020F0502020204030204" pitchFamily="34" charset="0"/>
              </a:rPr>
              <a:t>Pas de relèvement de la limite d’âge, quelle que soit la catégorie d’emploi</a:t>
            </a:r>
          </a:p>
          <a:p>
            <a:pPr algn="just">
              <a:buFont typeface="Wingdings" panose="05000000000000000000" pitchFamily="2" charset="2"/>
              <a:buChar char="Ø"/>
            </a:pPr>
            <a:endParaRPr lang="fr-FR" sz="20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20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20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2000" dirty="0">
              <a:solidFill>
                <a:srgbClr val="3F2270"/>
              </a:solidFill>
              <a:latin typeface="Calibri" panose="020F0502020204030204" pitchFamily="34" charset="0"/>
              <a:cs typeface="Calibri" panose="020F0502020204030204" pitchFamily="34" charset="0"/>
            </a:endParaRPr>
          </a:p>
          <a:p>
            <a:pPr algn="just">
              <a:buFontTx/>
              <a:buChar char="-"/>
            </a:pPr>
            <a:endParaRPr lang="fr-FR" sz="2000" dirty="0">
              <a:solidFill>
                <a:srgbClr val="3F2270"/>
              </a:solidFill>
              <a:latin typeface="Calibri" panose="020F0502020204030204" pitchFamily="34" charset="0"/>
              <a:cs typeface="Calibri" panose="020F0502020204030204" pitchFamily="34" charset="0"/>
            </a:endParaRPr>
          </a:p>
          <a:p>
            <a:pPr algn="just">
              <a:buFontTx/>
              <a:buChar char="-"/>
            </a:pPr>
            <a:endParaRPr lang="fr-FR" sz="2000" dirty="0">
              <a:solidFill>
                <a:srgbClr val="3F2270"/>
              </a:solidFill>
              <a:latin typeface="Calibri" panose="020F0502020204030204" pitchFamily="34" charset="0"/>
              <a:cs typeface="Calibri" panose="020F0502020204030204" pitchFamily="34" charset="0"/>
            </a:endParaRPr>
          </a:p>
          <a:p>
            <a:pPr algn="just">
              <a:lnSpc>
                <a:spcPct val="80000"/>
              </a:lnSpc>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Il existe néanmoins plusieurs possibilités de recul de limite d'âge (à utiliser dans l’ordre suivant) :</a:t>
            </a:r>
          </a:p>
          <a:p>
            <a:pPr algn="just">
              <a:lnSpc>
                <a:spcPct val="80000"/>
              </a:lnSpc>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spcAft>
                <a:spcPts val="600"/>
              </a:spcAf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Recul de limite d’âge à titre personnel</a:t>
            </a:r>
          </a:p>
          <a:p>
            <a:pPr algn="just">
              <a:lnSpc>
                <a:spcPct val="80000"/>
              </a:lnSpc>
              <a:spcAft>
                <a:spcPts val="600"/>
              </a:spcAf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Prolongation pour carrière incomplète</a:t>
            </a:r>
          </a:p>
          <a:p>
            <a:pPr algn="just">
              <a:lnSpc>
                <a:spcPct val="80000"/>
              </a:lnSpc>
              <a:spcAft>
                <a:spcPts val="600"/>
              </a:spcAf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Prolongation d’activité pour les fonctionnaires dont la limite d’âge est inférieure à 67 ans </a:t>
            </a:r>
          </a:p>
          <a:p>
            <a:pPr algn="just">
              <a:lnSpc>
                <a:spcPct val="80000"/>
              </a:lnSpc>
              <a:spcAft>
                <a:spcPts val="600"/>
              </a:spcAf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Maintien en fonction jusqu’à 70 ans </a:t>
            </a:r>
            <a:r>
              <a:rPr lang="fr-FR" sz="1600" i="1" dirty="0">
                <a:solidFill>
                  <a:srgbClr val="3F2270"/>
                </a:solidFill>
                <a:latin typeface="Calibri" panose="020F0502020204030204" pitchFamily="34" charset="0"/>
                <a:ea typeface="Calibri" panose="020F0502020204030204" pitchFamily="34" charset="0"/>
                <a:cs typeface="Calibri" panose="020F0502020204030204" pitchFamily="34" charset="0"/>
              </a:rPr>
              <a:t>(nouveau dispositif)</a:t>
            </a: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1CCDBF19-A07D-DFDA-486F-FE3D7A0FB5BC}"/>
              </a:ext>
            </a:extLst>
          </p:cNvPr>
          <p:cNvGraphicFramePr>
            <a:graphicFrameLocks noGrp="1"/>
          </p:cNvGraphicFramePr>
          <p:nvPr>
            <p:extLst>
              <p:ext uri="{D42A27DB-BD31-4B8C-83A1-F6EECF244321}">
                <p14:modId xmlns:p14="http://schemas.microsoft.com/office/powerpoint/2010/main" val="2587213423"/>
              </p:ext>
            </p:extLst>
          </p:nvPr>
        </p:nvGraphicFramePr>
        <p:xfrm>
          <a:off x="1170236" y="2554089"/>
          <a:ext cx="8064897" cy="741680"/>
        </p:xfrm>
        <a:graphic>
          <a:graphicData uri="http://schemas.openxmlformats.org/drawingml/2006/table">
            <a:tbl>
              <a:tblPr firstRow="1" bandRow="1">
                <a:tableStyleId>{93296810-A885-4BE3-A3E7-6D5BEEA58F35}</a:tableStyleId>
              </a:tblPr>
              <a:tblGrid>
                <a:gridCol w="2688299">
                  <a:extLst>
                    <a:ext uri="{9D8B030D-6E8A-4147-A177-3AD203B41FA5}">
                      <a16:colId xmlns:a16="http://schemas.microsoft.com/office/drawing/2014/main" val="1256475618"/>
                    </a:ext>
                  </a:extLst>
                </a:gridCol>
                <a:gridCol w="2688299">
                  <a:extLst>
                    <a:ext uri="{9D8B030D-6E8A-4147-A177-3AD203B41FA5}">
                      <a16:colId xmlns:a16="http://schemas.microsoft.com/office/drawing/2014/main" val="4221354266"/>
                    </a:ext>
                  </a:extLst>
                </a:gridCol>
                <a:gridCol w="2688299">
                  <a:extLst>
                    <a:ext uri="{9D8B030D-6E8A-4147-A177-3AD203B41FA5}">
                      <a16:colId xmlns:a16="http://schemas.microsoft.com/office/drawing/2014/main" val="357735153"/>
                    </a:ext>
                  </a:extLst>
                </a:gridCol>
              </a:tblGrid>
              <a:tr h="370840">
                <a:tc>
                  <a:txBody>
                    <a:bodyPr/>
                    <a:lstStyle/>
                    <a:p>
                      <a:pPr algn="ctr"/>
                      <a:r>
                        <a:rPr lang="fr-FR" sz="1600" b="0" dirty="0"/>
                        <a:t>Catégorie sédentaire</a:t>
                      </a:r>
                    </a:p>
                  </a:txBody>
                  <a:tcPr/>
                </a:tc>
                <a:tc>
                  <a:txBody>
                    <a:bodyPr/>
                    <a:lstStyle/>
                    <a:p>
                      <a:pPr algn="ctr"/>
                      <a:r>
                        <a:rPr lang="fr-FR" sz="1600" b="0" dirty="0"/>
                        <a:t>Droit d’option</a:t>
                      </a:r>
                    </a:p>
                  </a:txBody>
                  <a:tcPr/>
                </a:tc>
                <a:tc>
                  <a:txBody>
                    <a:bodyPr/>
                    <a:lstStyle/>
                    <a:p>
                      <a:pPr algn="ctr"/>
                      <a:r>
                        <a:rPr lang="fr-FR" sz="1600" b="0" dirty="0"/>
                        <a:t>Catégorie active</a:t>
                      </a:r>
                    </a:p>
                  </a:txBody>
                  <a:tcPr/>
                </a:tc>
                <a:extLst>
                  <a:ext uri="{0D108BD9-81ED-4DB2-BD59-A6C34878D82A}">
                    <a16:rowId xmlns:a16="http://schemas.microsoft.com/office/drawing/2014/main" val="2579248781"/>
                  </a:ext>
                </a:extLst>
              </a:tr>
              <a:tr h="370840">
                <a:tc>
                  <a:txBody>
                    <a:bodyPr/>
                    <a:lstStyle/>
                    <a:p>
                      <a:pPr algn="ctr"/>
                      <a:r>
                        <a:rPr lang="fr-FR" sz="1600" dirty="0"/>
                        <a:t>67 ans</a:t>
                      </a:r>
                    </a:p>
                  </a:txBody>
                  <a:tcPr/>
                </a:tc>
                <a:tc>
                  <a:txBody>
                    <a:bodyPr/>
                    <a:lstStyle/>
                    <a:p>
                      <a:pPr algn="ctr"/>
                      <a:r>
                        <a:rPr lang="fr-FR" sz="1600" dirty="0"/>
                        <a:t>67 ans</a:t>
                      </a:r>
                    </a:p>
                  </a:txBody>
                  <a:tcPr/>
                </a:tc>
                <a:tc>
                  <a:txBody>
                    <a:bodyPr/>
                    <a:lstStyle/>
                    <a:p>
                      <a:pPr algn="ctr"/>
                      <a:r>
                        <a:rPr lang="fr-FR" sz="1600" dirty="0"/>
                        <a:t>62 ans</a:t>
                      </a:r>
                    </a:p>
                  </a:txBody>
                  <a:tcPr/>
                </a:tc>
                <a:extLst>
                  <a:ext uri="{0D108BD9-81ED-4DB2-BD59-A6C34878D82A}">
                    <a16:rowId xmlns:a16="http://schemas.microsoft.com/office/drawing/2014/main" val="2629783028"/>
                  </a:ext>
                </a:extLst>
              </a:tr>
            </a:tbl>
          </a:graphicData>
        </a:graphic>
      </p:graphicFrame>
    </p:spTree>
    <p:extLst>
      <p:ext uri="{BB962C8B-B14F-4D97-AF65-F5344CB8AC3E}">
        <p14:creationId xmlns:p14="http://schemas.microsoft.com/office/powerpoint/2010/main" val="339511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Recul de limite d’âge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21</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11">
            <a:extLst>
              <a:ext uri="{FF2B5EF4-FFF2-40B4-BE49-F238E27FC236}">
                <a16:creationId xmlns:a16="http://schemas.microsoft.com/office/drawing/2014/main" id="{7A2D8227-6EEF-AC01-43D0-581D3A27F5D7}"/>
              </a:ext>
            </a:extLst>
          </p:cNvPr>
          <p:cNvSpPr>
            <a:spLocks noChangeArrowheads="1"/>
          </p:cNvSpPr>
          <p:nvPr/>
        </p:nvSpPr>
        <p:spPr bwMode="auto">
          <a:xfrm>
            <a:off x="223472" y="1404367"/>
            <a:ext cx="10244867" cy="432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a:spcBef>
                <a:spcPct val="0"/>
              </a:spcBef>
              <a:buClrTx/>
              <a:buFont typeface="Wingdings" panose="05000000000000000000" pitchFamily="2" charset="2"/>
              <a:buChar char="Ø"/>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Recul de limite d’âge à titre personnel :</a:t>
            </a:r>
          </a:p>
          <a:p>
            <a:pPr marL="285750" indent="-285750" algn="just">
              <a:spcBef>
                <a:spcPct val="0"/>
              </a:spcBef>
              <a:buClrTx/>
              <a:buFont typeface="Arial" panose="020B0604020202020204" pitchFamily="34" charset="0"/>
              <a:buChar char="•"/>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 an pour le fonctionnaire parent d’au moins 3 enfants vivants au 50</a:t>
            </a:r>
            <a:r>
              <a:rPr lang="fr-FR" altLang="fr-FR" sz="1600" b="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ème</a:t>
            </a: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 anniversaire (si aptitude physique)</a:t>
            </a:r>
          </a:p>
          <a:p>
            <a:pPr algn="just">
              <a:spcBef>
                <a:spcPct val="0"/>
              </a:spcBef>
              <a:buClr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OU</a:t>
            </a:r>
          </a:p>
          <a:p>
            <a:pPr marL="285750" indent="-285750">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 an par enfant à charge de moins de 20 ans (maximum 3 ans)</a:t>
            </a:r>
          </a:p>
          <a:p>
            <a:pPr marL="285750" indent="-285750">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 an par enfant handicapé dont le taux est au moins égal à 80% (maximum 3 ans)</a:t>
            </a:r>
          </a:p>
          <a:p>
            <a:pPr marL="285750" indent="-285750">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 an par enfant « mort pour la France »</a:t>
            </a:r>
          </a:p>
          <a:p>
            <a:pPr>
              <a:spcBef>
                <a:spcPct val="0"/>
              </a:spcBef>
              <a:buClr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spcBef>
                <a:spcPct val="0"/>
              </a:spcBef>
              <a:buClr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spcBef>
                <a:spcPct val="0"/>
              </a:spcBef>
              <a:buClr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ct val="0"/>
              </a:spcBef>
              <a:buClrTx/>
              <a:buFont typeface="Wingdings" panose="05000000000000000000" pitchFamily="2" charset="2"/>
              <a:buChar char="Ø"/>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Prolongation d’activité pour carrière incomplète = 10 trimestres maximum</a:t>
            </a:r>
          </a:p>
          <a:p>
            <a:pPr marL="285750" indent="-285750">
              <a:spcBef>
                <a:spcPct val="0"/>
              </a:spcBef>
              <a:buClrTx/>
              <a:buFont typeface="Wingdings" panose="05000000000000000000" pitchFamily="2" charset="2"/>
              <a:buChar char="Ø"/>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Durée des services liquidables  &lt;  nombre de trimestres cotisés CNRACL requis pour obtenir le pourcentage </a:t>
            </a:r>
          </a:p>
          <a:p>
            <a:pPr algn="just">
              <a:spcBef>
                <a:spcPct val="0"/>
              </a:spcBef>
              <a:buClr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      maximum de pension (= 75% du dernier traitement)</a:t>
            </a: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Sous réserve de l’intérêt du service</a:t>
            </a: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Sous réserve de l’aptitude physique</a:t>
            </a:r>
          </a:p>
          <a:p>
            <a:pPr marL="285750" indent="-285750" algn="just">
              <a:spcBef>
                <a:spcPct val="0"/>
              </a:spcBef>
              <a:buClrTx/>
              <a:buFont typeface="Arial" panose="020B0604020202020204" pitchFamily="34" charset="0"/>
              <a:buChar char="•"/>
            </a:pPr>
            <a:endParaRPr lang="fr-FR" altLang="fr-FR" sz="1600" b="0" dirty="0">
              <a:solidFill>
                <a:schemeClr val="bg2"/>
              </a:solidFill>
            </a:endParaRPr>
          </a:p>
        </p:txBody>
      </p:sp>
      <p:sp>
        <p:nvSpPr>
          <p:cNvPr id="3" name="ZoneTexte 2">
            <a:extLst>
              <a:ext uri="{FF2B5EF4-FFF2-40B4-BE49-F238E27FC236}">
                <a16:creationId xmlns:a16="http://schemas.microsoft.com/office/drawing/2014/main" id="{E0B240D6-CF04-88E5-C383-C5003C60E89F}"/>
              </a:ext>
            </a:extLst>
          </p:cNvPr>
          <p:cNvSpPr txBox="1"/>
          <p:nvPr/>
        </p:nvSpPr>
        <p:spPr>
          <a:xfrm>
            <a:off x="253776" y="5798000"/>
            <a:ext cx="9557419" cy="830997"/>
          </a:xfrm>
          <a:prstGeom prst="rect">
            <a:avLst/>
          </a:prstGeom>
          <a:solidFill>
            <a:schemeClr val="accent3">
              <a:lumMod val="85000"/>
            </a:schemeClr>
          </a:solidFill>
        </p:spPr>
        <p:txBody>
          <a:bodyPr wrap="square" rtlCol="0">
            <a:spAutoFit/>
          </a:bodyPr>
          <a:lstStyle/>
          <a:p>
            <a:pPr marL="285750" indent="-285750" algn="just">
              <a:buFont typeface="Wingdings" panose="05000000000000000000" pitchFamily="2" charset="2"/>
              <a:buChar char="Ø"/>
            </a:pPr>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Pour les fonctionnaires atteignant la limite d’âge le 1</a:t>
            </a:r>
            <a:r>
              <a:rPr lang="fr-FR" altLang="fr-FR" sz="1600" b="1"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septembre 2022, l</a:t>
            </a: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es décisions de prolongation d’activité doivent couvrir la totalité de la période de prolongation. Les prolongations d’activité découpées ne sont pas prises en compte par la CNRACL dans le calcul de la pension</a:t>
            </a:r>
            <a:endPar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26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3876" y="190840"/>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Recul de limite d’âge</a:t>
            </a:r>
          </a:p>
          <a:p>
            <a:pPr algn="l"/>
            <a:endParaRPr lang="fr-FR" sz="4000" b="1" kern="0" dirty="0">
              <a:ln w="1905"/>
              <a:solidFill>
                <a:srgbClr val="3F2270"/>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22</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90D685EB-032E-2002-019B-35845B8E8CB0}"/>
              </a:ext>
            </a:extLst>
          </p:cNvPr>
          <p:cNvSpPr txBox="1"/>
          <p:nvPr/>
        </p:nvSpPr>
        <p:spPr>
          <a:xfrm>
            <a:off x="504902" y="1329458"/>
            <a:ext cx="9624060" cy="4278094"/>
          </a:xfrm>
          <a:prstGeom prst="rect">
            <a:avLst/>
          </a:prstGeom>
          <a:noFill/>
        </p:spPr>
        <p:txBody>
          <a:bodyPr wrap="square">
            <a:spAutoFit/>
          </a:bodyPr>
          <a:lstStyle/>
          <a:p>
            <a:pPr marL="285750" indent="-285750" algn="just">
              <a:spcBef>
                <a:spcPct val="0"/>
              </a:spcBef>
              <a:buClrTx/>
              <a:buFont typeface="Wingdings" panose="05000000000000000000" pitchFamily="2" charset="2"/>
              <a:buChar char="Ø"/>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Catégorie active : jusqu’à la limite d’âge de la catégorie sédentaire </a:t>
            </a:r>
          </a:p>
          <a:p>
            <a:pPr algn="just">
              <a:spcBef>
                <a:spcPct val="0"/>
              </a:spcBef>
              <a:buClr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Demande de l’agent 6 mois avant la limite d’âge</a:t>
            </a:r>
          </a:p>
          <a:p>
            <a:pPr marL="285750" indent="-285750">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Avoir épuisé toutes les autres possibilités de report dont il dispose </a:t>
            </a:r>
          </a:p>
          <a:p>
            <a:pPr marL="285750" indent="-285750">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Monotype Sorts" pitchFamily="2" charset="2"/>
              </a:rPr>
              <a:t>A</a:t>
            </a: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voir atteint la limite d’âge applicable à son cas personnel</a:t>
            </a:r>
          </a:p>
          <a:p>
            <a:pPr marL="285750" indent="-285750" algn="just">
              <a:spcBef>
                <a:spcPct val="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Sous réserve de l’aptitude physique </a:t>
            </a:r>
          </a:p>
          <a:p>
            <a:pPr marL="285750" indent="-285750" algn="just">
              <a:spcBef>
                <a:spcPct val="0"/>
              </a:spcBef>
              <a:buClrTx/>
              <a:buFont typeface="Courier New" panose="02070309020205020404" pitchFamily="49" charset="0"/>
              <a:buChar char="o"/>
            </a:pP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Nouveau dispositif simplifié de maintien en fonction jusqu’à 70 ans </a:t>
            </a:r>
          </a:p>
          <a:p>
            <a:pPr marL="285750" indent="-285750" algn="just">
              <a:spcBef>
                <a:spcPct val="0"/>
              </a:spcBef>
              <a:buClrTx/>
              <a:buFont typeface="Courier New" panose="02070309020205020404" pitchFamily="49" charset="0"/>
              <a:buChar char="o"/>
            </a:pP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Sur demande de l’agent (uniquement ceux relevant de la catégorie sédentaire)</a:t>
            </a:r>
          </a:p>
          <a:p>
            <a:pPr marL="285750" indent="-285750" algn="just">
              <a:spcBef>
                <a:spcPct val="0"/>
              </a:spcBef>
              <a:buClrTx/>
              <a:buFont typeface="Courier New" panose="02070309020205020404" pitchFamily="49" charset="0"/>
              <a:buChar char="o"/>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Le refus doit être motivé par l’employeur</a:t>
            </a:r>
          </a:p>
          <a:p>
            <a:pPr marL="285750" indent="-285750" algn="just">
              <a:spcBef>
                <a:spcPct val="0"/>
              </a:spcBef>
              <a:buClrTx/>
              <a:buFont typeface="Courier New" panose="02070309020205020404" pitchFamily="49" charset="0"/>
              <a:buChar char="o"/>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Cumulable avec le recul de limite d’âge et la prolongation pour carrière incomplète</a:t>
            </a: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marL="285750" indent="-285750" algn="just">
              <a:spcBef>
                <a:spcPct val="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31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Droit et calcul de pension CNRACL</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23</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ED9B449F-2548-2F19-810C-22F784826677}"/>
              </a:ext>
            </a:extLst>
          </p:cNvPr>
          <p:cNvSpPr txBox="1">
            <a:spLocks noChangeArrowheads="1"/>
          </p:cNvSpPr>
          <p:nvPr/>
        </p:nvSpPr>
        <p:spPr bwMode="auto">
          <a:xfrm>
            <a:off x="378148" y="1548383"/>
            <a:ext cx="957706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lnSpc>
                <a:spcPct val="80000"/>
              </a:lnSpc>
              <a:defRPr/>
            </a:pP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Pour prétendre à une pension CNRACL </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algn="just">
              <a:lnSpc>
                <a:spcPct val="80000"/>
              </a:lnSpc>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80000"/>
              </a:lnSpc>
              <a:buFont typeface="Wingdings" panose="05000000000000000000" pitchFamily="2" charset="2"/>
              <a:buChar char="Ø"/>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2 ans de services pour le fonctionnaire radié des cadres à compter du 1</a:t>
            </a:r>
            <a:r>
              <a:rPr lang="fr-FR" altLang="fr-FR" sz="1600" kern="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janvier 2011</a:t>
            </a:r>
          </a:p>
          <a:p>
            <a:pPr marL="285750" indent="-285750" algn="just">
              <a:lnSpc>
                <a:spcPct val="80000"/>
              </a:lnSpc>
              <a:buFont typeface="Arial" panose="020B0604020202020204" pitchFamily="34" charset="0"/>
              <a:buChar char="•"/>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80000"/>
              </a:lnSpc>
              <a:buFont typeface="Wingdings" panose="05000000000000000000" pitchFamily="2" charset="2"/>
              <a:buChar char="Ø"/>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15 ans de services pour le fonctionnaire radié des cadres avant le 1</a:t>
            </a:r>
            <a:r>
              <a:rPr lang="fr-FR" altLang="fr-FR" sz="1600" kern="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janvier 2011</a:t>
            </a:r>
          </a:p>
          <a:p>
            <a:pPr algn="just">
              <a:lnSpc>
                <a:spcPct val="80000"/>
              </a:lnSpc>
              <a:defRPr/>
            </a:pPr>
            <a:endParaRPr lang="fr-F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defRPr/>
            </a:pPr>
            <a:endParaRPr lang="fr-F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defRPr/>
            </a:pPr>
            <a:endParaRPr lang="fr-F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defRPr/>
            </a:pPr>
            <a:endParaRPr lang="fr-FR"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80000"/>
              </a:lnSpc>
              <a:buFont typeface="Wingdings" pitchFamily="2" charset="2"/>
              <a:buNone/>
              <a:defRPr/>
            </a:pP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Les termes à connaître </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t>
            </a:r>
          </a:p>
          <a:p>
            <a:pPr marL="0" indent="0" algn="just">
              <a:lnSpc>
                <a:spcPct val="8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80000"/>
              </a:lnSpc>
              <a:buFont typeface="Courier New" panose="02070309020205020404" pitchFamily="49" charset="0"/>
              <a:buChar char="o"/>
              <a:defRPr/>
            </a:pP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Constitution</a:t>
            </a: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t>
            </a: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permet de déterminer si un droit à pension CNRACL est reconnu</a:t>
            </a:r>
          </a:p>
          <a:p>
            <a:pPr marL="285750" indent="-285750" algn="just">
              <a:lnSpc>
                <a:spcPct val="80000"/>
              </a:lnSpc>
              <a:buFont typeface="Courier New" panose="02070309020205020404" pitchFamily="49" charset="0"/>
              <a:buChar char="o"/>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8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Liquidation (trimestres cotisés) = permet de calculer le pourcentage de pension CNRACL</a:t>
            </a:r>
          </a:p>
          <a:p>
            <a:pPr marL="285750" indent="-285750" algn="just">
              <a:lnSpc>
                <a:spcPct val="80000"/>
              </a:lnSpc>
              <a:buFont typeface="Courier New" panose="02070309020205020404" pitchFamily="49" charset="0"/>
              <a:buChar char="o"/>
              <a:defRPr/>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80000"/>
              </a:lnSpc>
              <a:buFont typeface="Courier New" panose="02070309020205020404" pitchFamily="49" charset="0"/>
              <a:buChar char="o"/>
              <a:defRPr/>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Durée d’assurance (t</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rimestres tous régimes confondus = permet de déterminer d’éventuelle(s) décote(s) ou  surcote(s)</a:t>
            </a:r>
          </a:p>
          <a:p>
            <a:pPr algn="just">
              <a:lnSpc>
                <a:spcPct val="80000"/>
              </a:lnSpc>
              <a:buFont typeface="Wingdings" panose="05000000000000000000" pitchFamily="2" charset="2"/>
              <a:buChar char="Ø"/>
              <a:defRPr/>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defRPr/>
            </a:pPr>
            <a:endParaRPr lang="fr-FR" altLang="fr-FR" sz="1600" kern="0" dirty="0">
              <a:solidFill>
                <a:schemeClr val="bg2"/>
              </a:solidFill>
            </a:endParaRPr>
          </a:p>
          <a:p>
            <a:pPr algn="just">
              <a:lnSpc>
                <a:spcPct val="80000"/>
              </a:lnSpc>
              <a:defRPr/>
            </a:pPr>
            <a:endParaRPr lang="fr-FR" altLang="fr-FR" sz="1600" kern="0" dirty="0">
              <a:solidFill>
                <a:schemeClr val="bg2"/>
              </a:solidFill>
            </a:endParaRPr>
          </a:p>
          <a:p>
            <a:pPr algn="just">
              <a:lnSpc>
                <a:spcPct val="80000"/>
              </a:lnSpc>
              <a:defRPr/>
            </a:pPr>
            <a:endParaRPr lang="fr-FR" altLang="fr-FR" sz="1600" kern="0" dirty="0">
              <a:solidFill>
                <a:schemeClr val="bg2"/>
              </a:solidFill>
            </a:endParaRPr>
          </a:p>
        </p:txBody>
      </p:sp>
    </p:spTree>
    <p:extLst>
      <p:ext uri="{BB962C8B-B14F-4D97-AF65-F5344CB8AC3E}">
        <p14:creationId xmlns:p14="http://schemas.microsoft.com/office/powerpoint/2010/main" val="296386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Calcul de pension CNRACL</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24</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D7C30006-F2D9-CF25-1EF4-08D4735BB9DA}"/>
              </a:ext>
            </a:extLst>
          </p:cNvPr>
          <p:cNvSpPr txBox="1">
            <a:spLocks noChangeArrowheads="1"/>
          </p:cNvSpPr>
          <p:nvPr/>
        </p:nvSpPr>
        <p:spPr bwMode="auto">
          <a:xfrm>
            <a:off x="333594" y="1358583"/>
            <a:ext cx="947760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Le montant de la pension est déterminé par 3 éléments : </a:t>
            </a:r>
          </a:p>
          <a:p>
            <a:pPr marL="285750" indent="-285750" algn="just" eaLnBrk="1" hangingPunct="1">
              <a:spcBef>
                <a:spcPct val="5000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rPr>
              <a:t>Trimestres liquidés</a:t>
            </a:r>
          </a:p>
          <a:p>
            <a:pPr marL="285750" indent="-285750" algn="just" eaLnBrk="1" hangingPunct="1">
              <a:spcBef>
                <a:spcPct val="5000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rPr>
              <a:t>Trimestres requis en durée d’assurance : </a:t>
            </a:r>
            <a:r>
              <a:rPr lang="fr-FR" sz="1600" b="0" dirty="0">
                <a:solidFill>
                  <a:srgbClr val="3F2270"/>
                </a:solidFill>
                <a:latin typeface="Calibri" panose="020F0502020204030204" pitchFamily="34" charset="0"/>
                <a:cs typeface="Calibri" panose="020F0502020204030204" pitchFamily="34" charset="0"/>
              </a:rPr>
              <a:t>défini en fonction de l’année de naissance de l’agent (et non plus du 60</a:t>
            </a:r>
            <a:r>
              <a:rPr lang="fr-FR" sz="1600" b="0" baseline="30000" dirty="0">
                <a:solidFill>
                  <a:srgbClr val="3F2270"/>
                </a:solidFill>
                <a:latin typeface="Calibri" panose="020F0502020204030204" pitchFamily="34" charset="0"/>
                <a:cs typeface="Calibri" panose="020F0502020204030204" pitchFamily="34" charset="0"/>
              </a:rPr>
              <a:t>ème</a:t>
            </a:r>
            <a:r>
              <a:rPr lang="fr-FR" sz="1600" b="0" dirty="0">
                <a:solidFill>
                  <a:srgbClr val="3F2270"/>
                </a:solidFill>
                <a:latin typeface="Calibri" panose="020F0502020204030204" pitchFamily="34" charset="0"/>
                <a:cs typeface="Calibri" panose="020F0502020204030204" pitchFamily="34" charset="0"/>
              </a:rPr>
              <a:t> anniversaire de l’agent) et du motif de départ à la retraite</a:t>
            </a:r>
          </a:p>
          <a:p>
            <a:pPr marL="285750" indent="-285750" algn="just" eaLnBrk="1" hangingPunct="1">
              <a:spcBef>
                <a:spcPct val="50000"/>
              </a:spcBef>
              <a:buClrTx/>
              <a:buFont typeface="Courier New" panose="02070309020205020404" pitchFamily="49" charset="0"/>
              <a:buChar char="o"/>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rPr>
              <a:t>Traitement de base détenu depuis au moins 6 mois, en qualité de titulaire dans une position valable pour la retraite, quelle que soit la quotité de travail</a:t>
            </a:r>
          </a:p>
          <a:p>
            <a:pPr marL="285750" indent="-285750" algn="just" eaLnBrk="1" hangingPunct="1">
              <a:spcBef>
                <a:spcPct val="5000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285750" indent="-285750" algn="just" eaLnBrk="1" hangingPunct="1">
              <a:spcBef>
                <a:spcPct val="5000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285750" indent="-285750" algn="just" eaLnBrk="1" hangingPunct="1">
              <a:spcBef>
                <a:spcPct val="5000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285750" indent="-285750" algn="just" eaLnBrk="1" hangingPunct="1">
              <a:spcBef>
                <a:spcPct val="5000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285750" indent="-285750" algn="just" eaLnBrk="1" hangingPunct="1">
              <a:spcBef>
                <a:spcPct val="50000"/>
              </a:spcBef>
              <a:buClrTx/>
              <a:buFont typeface="Courier New" panose="02070309020205020404" pitchFamily="49" charset="0"/>
              <a:buChar char="o"/>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10" name="Ellipse 9">
            <a:extLst>
              <a:ext uri="{FF2B5EF4-FFF2-40B4-BE49-F238E27FC236}">
                <a16:creationId xmlns:a16="http://schemas.microsoft.com/office/drawing/2014/main" id="{82EBD192-8BC1-D75F-D2F8-55F8541CC9F5}"/>
              </a:ext>
            </a:extLst>
          </p:cNvPr>
          <p:cNvSpPr/>
          <p:nvPr/>
        </p:nvSpPr>
        <p:spPr>
          <a:xfrm>
            <a:off x="1458268" y="4027234"/>
            <a:ext cx="6840760" cy="720081"/>
          </a:xfrm>
          <a:prstGeom prst="ellips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accent2"/>
                </a:solidFill>
              </a:rPr>
              <a:t>Nb de trimestres CNR acquis x 75%</a:t>
            </a:r>
            <a:r>
              <a:rPr lang="fr-FR" dirty="0">
                <a:solidFill>
                  <a:schemeClr val="accent2"/>
                </a:solidFill>
              </a:rPr>
              <a:t>  X TIB</a:t>
            </a:r>
          </a:p>
          <a:p>
            <a:pPr algn="ctr"/>
            <a:r>
              <a:rPr lang="fr-FR" dirty="0">
                <a:solidFill>
                  <a:schemeClr val="accent2"/>
                </a:solidFill>
              </a:rPr>
              <a:t>Nb de trimestres requis </a:t>
            </a:r>
          </a:p>
        </p:txBody>
      </p:sp>
      <p:sp>
        <p:nvSpPr>
          <p:cNvPr id="11" name="Rectangle 10">
            <a:extLst>
              <a:ext uri="{FF2B5EF4-FFF2-40B4-BE49-F238E27FC236}">
                <a16:creationId xmlns:a16="http://schemas.microsoft.com/office/drawing/2014/main" id="{3E9FB89A-2094-B574-FE4E-CE741709E8B4}"/>
              </a:ext>
            </a:extLst>
          </p:cNvPr>
          <p:cNvSpPr/>
          <p:nvPr/>
        </p:nvSpPr>
        <p:spPr>
          <a:xfrm>
            <a:off x="450156" y="5491131"/>
            <a:ext cx="9624060" cy="560891"/>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Une pension qui ne rémunère que des trimestres de services ne peut être supérieure à 75 % du traitement détenu depuis au moins 6 mois </a:t>
            </a:r>
          </a:p>
        </p:txBody>
      </p:sp>
    </p:spTree>
    <p:extLst>
      <p:ext uri="{BB962C8B-B14F-4D97-AF65-F5344CB8AC3E}">
        <p14:creationId xmlns:p14="http://schemas.microsoft.com/office/powerpoint/2010/main" val="215703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Constitution</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25</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Group 50">
            <a:extLst>
              <a:ext uri="{FF2B5EF4-FFF2-40B4-BE49-F238E27FC236}">
                <a16:creationId xmlns:a16="http://schemas.microsoft.com/office/drawing/2014/main" id="{23089B2C-1C43-3C46-5B0E-7A5A4C0CE01C}"/>
              </a:ext>
            </a:extLst>
          </p:cNvPr>
          <p:cNvGraphicFramePr>
            <a:graphicFrameLocks/>
          </p:cNvGraphicFramePr>
          <p:nvPr>
            <p:extLst>
              <p:ext uri="{D42A27DB-BD31-4B8C-83A1-F6EECF244321}">
                <p14:modId xmlns:p14="http://schemas.microsoft.com/office/powerpoint/2010/main" val="4291836627"/>
              </p:ext>
            </p:extLst>
          </p:nvPr>
        </p:nvGraphicFramePr>
        <p:xfrm>
          <a:off x="738188" y="1641585"/>
          <a:ext cx="9419748" cy="5019365"/>
        </p:xfrm>
        <a:graphic>
          <a:graphicData uri="http://schemas.openxmlformats.org/drawingml/2006/table">
            <a:tbl>
              <a:tblPr/>
              <a:tblGrid>
                <a:gridCol w="5104181">
                  <a:extLst>
                    <a:ext uri="{9D8B030D-6E8A-4147-A177-3AD203B41FA5}">
                      <a16:colId xmlns:a16="http://schemas.microsoft.com/office/drawing/2014/main" val="20000"/>
                    </a:ext>
                  </a:extLst>
                </a:gridCol>
                <a:gridCol w="4315567">
                  <a:extLst>
                    <a:ext uri="{9D8B030D-6E8A-4147-A177-3AD203B41FA5}">
                      <a16:colId xmlns:a16="http://schemas.microsoft.com/office/drawing/2014/main" val="20001"/>
                    </a:ext>
                  </a:extLst>
                </a:gridCol>
              </a:tblGrid>
              <a:tr h="77279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à temps complet, temps partiel ou temps non complet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endParaRPr kumimoji="0" lang="fr-FR" altLang="fr-FR" sz="8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02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Rachat d’études supérieures : options 1 ou 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29">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Réduction d’activité prise pour un enfant de moins de 3 ans, né à compter du 1er janvier 2004 :  TP de 50%, 60%, 70% et 80% (dans la limite de 3 ans par enfant)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7701">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Interruption d’activité prise pour un enfant né à compter du 1er janvier 2004 (dans la limite de 3 ans par enfant)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endParaRPr kumimoji="0" lang="fr-FR" altLang="fr-FR" sz="8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2982">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militaires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399331">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ts val="6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24" marB="45724"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2 ans </a:t>
                      </a: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pour les agents radiés à </a:t>
                      </a: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compter du 01/01/2011</a:t>
                      </a: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Ou 15 ans pour les agents radiés avant 2011</a:t>
                      </a:r>
                    </a:p>
                    <a:p>
                      <a:pPr marL="0" marR="0" lvl="0" indent="0" algn="ctr" defTabSz="914400" rtl="0" eaLnBrk="1" fontAlgn="base" latinLnBrk="0" hangingPunct="1">
                        <a:lnSpc>
                          <a:spcPct val="100000"/>
                        </a:lnSpc>
                        <a:spcBef>
                          <a:spcPts val="6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 droit à pension CNRACL</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461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0"/>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Liquidation</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26</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Group 83">
            <a:extLst>
              <a:ext uri="{FF2B5EF4-FFF2-40B4-BE49-F238E27FC236}">
                <a16:creationId xmlns:a16="http://schemas.microsoft.com/office/drawing/2014/main" id="{B6BF08DA-94DB-0FF3-B2AD-36B62DBB9AD4}"/>
              </a:ext>
            </a:extLst>
          </p:cNvPr>
          <p:cNvGraphicFramePr>
            <a:graphicFrameLocks/>
          </p:cNvGraphicFramePr>
          <p:nvPr>
            <p:extLst>
              <p:ext uri="{D42A27DB-BD31-4B8C-83A1-F6EECF244321}">
                <p14:modId xmlns:p14="http://schemas.microsoft.com/office/powerpoint/2010/main" val="1003980193"/>
              </p:ext>
            </p:extLst>
          </p:nvPr>
        </p:nvGraphicFramePr>
        <p:xfrm>
          <a:off x="666180" y="1712876"/>
          <a:ext cx="9137992" cy="4396002"/>
        </p:xfrm>
        <a:graphic>
          <a:graphicData uri="http://schemas.openxmlformats.org/drawingml/2006/table">
            <a:tbl>
              <a:tblPr/>
              <a:tblGrid>
                <a:gridCol w="5869883">
                  <a:extLst>
                    <a:ext uri="{9D8B030D-6E8A-4147-A177-3AD203B41FA5}">
                      <a16:colId xmlns:a16="http://schemas.microsoft.com/office/drawing/2014/main" val="20000"/>
                    </a:ext>
                  </a:extLst>
                </a:gridCol>
                <a:gridCol w="3268109">
                  <a:extLst>
                    <a:ext uri="{9D8B030D-6E8A-4147-A177-3AD203B41FA5}">
                      <a16:colId xmlns:a16="http://schemas.microsoft.com/office/drawing/2014/main" val="20001"/>
                    </a:ext>
                  </a:extLst>
                </a:gridCol>
              </a:tblGrid>
              <a:tr h="486498">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et services validés accomplis à temps complet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96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accomplis à temps partiel ou à temps non complet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Pris en compte au prorata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6">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defRPr/>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sur-cotisés </a:t>
                      </a:r>
                      <a:r>
                        <a:rPr kumimoji="0" lang="fr-FR" altLang="fr-FR" sz="1600" b="0" i="1"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(max 4 tri ou 8 tri si handicap 80%)</a:t>
                      </a:r>
                      <a:endPar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05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Rachat d’études supérieures : options 1 ou 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 (max 12 trimestres)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702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Réduction d’activité de 50% à 80% pour un enfant né à compter de 2004 dans la limite de 3 ans par enfant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5018">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Interruption d’activité prise pour un enfant né à compter de 2004 dans la limite de 3 ans par enfant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0164">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Bonifications : campagne militaire, service hors Europe, enfant né avant 2004,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6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militaires (non rémunérés par une pension de retraite)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875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Validation de services</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27</a:t>
            </a:fld>
            <a:endParaRPr lang="fr-FR" altLang="fr-FR"/>
          </a:p>
        </p:txBody>
      </p:sp>
      <p:sp>
        <p:nvSpPr>
          <p:cNvPr id="6" name="Espace réservé du contenu 1"/>
          <p:cNvSpPr>
            <a:spLocks noGrp="1"/>
          </p:cNvSpPr>
          <p:nvPr>
            <p:ph idx="1"/>
          </p:nvPr>
        </p:nvSpPr>
        <p:spPr>
          <a:xfrm>
            <a:off x="515898" y="4341522"/>
            <a:ext cx="9624060" cy="254257"/>
          </a:xfrm>
        </p:spPr>
        <p:txBody>
          <a:bodyPr anchor="ctr"/>
          <a:lstStyle/>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865F460E-02D4-62B5-9D00-5E0CC247B422}"/>
              </a:ext>
            </a:extLst>
          </p:cNvPr>
          <p:cNvSpPr txBox="1"/>
          <p:nvPr/>
        </p:nvSpPr>
        <p:spPr>
          <a:xfrm>
            <a:off x="331152" y="1452439"/>
            <a:ext cx="9624060" cy="4678204"/>
          </a:xfrm>
          <a:prstGeom prst="rect">
            <a:avLst/>
          </a:prstGeom>
          <a:noFill/>
        </p:spPr>
        <p:txBody>
          <a:bodyPr wrap="square">
            <a:spAutoFit/>
          </a:bodyPr>
          <a:lstStyle/>
          <a:p>
            <a:pPr marL="285750" indent="-285750" algn="just" fontAlgn="base">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rPr>
              <a:t>Seuls les fonctionnaires titularisés au plus tard le 1er janvier 2013 pouvaient demander une validation de services ou d’années d’études (d’infirmier, sage-femme ou assistant social)</a:t>
            </a:r>
            <a:r>
              <a:rPr lang="fr-FR" sz="1600" dirty="0">
                <a:solidFill>
                  <a:srgbClr val="3F2270"/>
                </a:solidFill>
                <a:latin typeface="Calibri" panose="020F0502020204030204" pitchFamily="34" charset="0"/>
                <a:ea typeface="Calibri" panose="020F0502020204030204" pitchFamily="34" charset="0"/>
              </a:rPr>
              <a:t> : </a:t>
            </a:r>
          </a:p>
          <a:p>
            <a:pPr marL="285750" indent="-285750" algn="just" fontAlgn="base">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endParaRPr>
          </a:p>
          <a:p>
            <a:pPr marL="285750" indent="-285750" algn="just" fontAlgn="base">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rPr>
              <a:t>La demande de validation n’est considérée comme aboutie qu’après acceptation ou refus du fonctionnaire.</a:t>
            </a:r>
            <a:br>
              <a:rPr lang="fr-FR" sz="1600" dirty="0">
                <a:solidFill>
                  <a:srgbClr val="3F2270"/>
                </a:solidFill>
                <a:effectLst/>
                <a:latin typeface="Calibri" panose="020F0502020204030204" pitchFamily="34" charset="0"/>
                <a:ea typeface="Calibri" panose="020F0502020204030204" pitchFamily="34" charset="0"/>
              </a:rPr>
            </a:br>
            <a:r>
              <a:rPr lang="fr-FR" sz="1600" dirty="0">
                <a:solidFill>
                  <a:srgbClr val="3F2270"/>
                </a:solidFill>
                <a:effectLst/>
                <a:latin typeface="Calibri" panose="020F0502020204030204" pitchFamily="34" charset="0"/>
                <a:ea typeface="Calibri" panose="020F0502020204030204" pitchFamily="34" charset="0"/>
              </a:rPr>
              <a:t>Le fonctionnaire dispose d’un délai d’un an à compter de la notification de la validation pour accepter ou refuser la proposition de validation.</a:t>
            </a:r>
          </a:p>
          <a:p>
            <a:pPr marL="285750" indent="-285750" algn="just" fontAlgn="base">
              <a:buFont typeface="Courier New" panose="02070309020205020404" pitchFamily="49" charset="0"/>
              <a:buChar char="o"/>
            </a:pPr>
            <a:endParaRPr lang="fr-FR" sz="800" dirty="0">
              <a:solidFill>
                <a:srgbClr val="3F2270"/>
              </a:solidFill>
              <a:effectLst/>
              <a:latin typeface="Calibri" panose="020F0502020204030204" pitchFamily="34" charset="0"/>
              <a:ea typeface="Calibri" panose="020F0502020204030204" pitchFamily="34" charset="0"/>
            </a:endParaRPr>
          </a:p>
          <a:p>
            <a:pPr marL="285750" indent="-285750" algn="just" fontAlgn="base">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rPr>
              <a:t>L’acceptation est définitive dès réception de la réponse par la </a:t>
            </a:r>
            <a:r>
              <a:rPr lang="fr-FR" sz="1600" u="none" strike="noStrike" dirty="0">
                <a:solidFill>
                  <a:srgbClr val="3F227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CNRACL</a:t>
            </a:r>
            <a:r>
              <a:rPr lang="fr-FR" sz="1600" dirty="0">
                <a:solidFill>
                  <a:srgbClr val="3F2270"/>
                </a:solidFill>
                <a:effectLst/>
                <a:latin typeface="Calibri" panose="020F0502020204030204" pitchFamily="34" charset="0"/>
                <a:ea typeface="Calibri" panose="020F0502020204030204" pitchFamily="34" charset="0"/>
              </a:rPr>
              <a:t>. L’intéressé ne peut plus revenir sur sa décision même si le délai d’un an n’est pas écoulé.</a:t>
            </a:r>
          </a:p>
          <a:p>
            <a:r>
              <a:rPr lang="fr-FR" sz="1600" dirty="0">
                <a:solidFill>
                  <a:srgbClr val="3F2270"/>
                </a:solidFill>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rPr>
              <a:t>L’agent devra régler des retenues rétroactives, ces dernières sont précomptées mensuellement à raison de 5% du TIB ou en un seul versement du montant total ou solder à toute moment le restant dû, de même qu’il peut demander à la CNRACL un prélèvement à un taux supérieur à 5 % du TIB (</a:t>
            </a:r>
            <a:r>
              <a:rPr lang="fr-FR" sz="1600" u="sng" dirty="0">
                <a:solidFill>
                  <a:srgbClr val="3F227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www.cotisationsretroactives@caissedesdepots.fr</a:t>
            </a:r>
            <a:r>
              <a:rPr lang="fr-FR" sz="1600" dirty="0">
                <a:solidFill>
                  <a:srgbClr val="3F2270"/>
                </a:solidFill>
                <a:effectLst/>
                <a:latin typeface="Calibri" panose="020F0502020204030204" pitchFamily="34" charset="0"/>
                <a:ea typeface="Calibri" panose="020F0502020204030204" pitchFamily="34" charset="0"/>
              </a:rPr>
              <a:t>) .</a:t>
            </a:r>
          </a:p>
          <a:p>
            <a:r>
              <a:rPr lang="fr-FR" sz="1600" dirty="0">
                <a:solidFill>
                  <a:srgbClr val="3F2270"/>
                </a:solidFill>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rPr>
              <a:t>Les employeurs antérieurs paient les contributions rétroactives en une seule fois dès réception de l’avis de mise en recouvrement de la CNRACL.</a:t>
            </a:r>
          </a:p>
          <a:p>
            <a:r>
              <a:rPr lang="fr-FR" sz="1800" dirty="0">
                <a:solidFill>
                  <a:srgbClr val="203864"/>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sz="16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12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378148" y="455966"/>
            <a:ext cx="9624060" cy="7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Rachat d’études supérieures</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28</a:t>
            </a:fld>
            <a:endParaRPr lang="fr-FR" altLang="fr-FR"/>
          </a:p>
        </p:txBody>
      </p:sp>
      <p:sp>
        <p:nvSpPr>
          <p:cNvPr id="6" name="Espace réservé du contenu 1"/>
          <p:cNvSpPr>
            <a:spLocks noGrp="1"/>
          </p:cNvSpPr>
          <p:nvPr>
            <p:ph idx="1"/>
          </p:nvPr>
        </p:nvSpPr>
        <p:spPr>
          <a:xfrm>
            <a:off x="515898" y="4341522"/>
            <a:ext cx="9624060" cy="254257"/>
          </a:xfrm>
        </p:spPr>
        <p:txBody>
          <a:bodyPr anchor="ctr"/>
          <a:lstStyle/>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865F460E-02D4-62B5-9D00-5E0CC247B422}"/>
              </a:ext>
            </a:extLst>
          </p:cNvPr>
          <p:cNvSpPr txBox="1"/>
          <p:nvPr/>
        </p:nvSpPr>
        <p:spPr>
          <a:xfrm>
            <a:off x="233338" y="1404367"/>
            <a:ext cx="10081914" cy="6001643"/>
          </a:xfrm>
          <a:prstGeom prst="rect">
            <a:avLst/>
          </a:prstGeom>
          <a:noFill/>
        </p:spPr>
        <p:txBody>
          <a:bodyPr wrap="square">
            <a:spAutoFit/>
          </a:bodyPr>
          <a:lstStyle/>
          <a:p>
            <a:pPr marL="285750" indent="-285750">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Tout fonctionnaire titulaire CNRACL peut demander la prise en compte dans sa pension des trimestres d’études qu’il a effectués dans l’enseignement supérieur</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fr-FR" sz="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 fonctionnaire doit être âgé de moins de 60 ans, la demande est recevable jusqu’à la veille du 60</a:t>
            </a:r>
            <a:r>
              <a:rPr lang="fr-FR" sz="1600" baseline="300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ème</a:t>
            </a: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anniversaire</a:t>
            </a:r>
            <a:r>
              <a:rPr lang="fr-FR" sz="16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 fonctionnaire ne doit pas avoir refusé une précédente proposition de rachat de la CNRACL dans l’année précédant sa demande</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 fonctionnaire effectue sa demande de rachat directement auprès de la CNRACL</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Cette prise en compte est </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limitée à 12 trimestres</a:t>
            </a: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et est conditionnée par le versement de cotisations.</a:t>
            </a:r>
          </a:p>
          <a:p>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Option 1  = rachat de trimestres liquidés permet d’augmenter le pourcentage de pension CNRACL</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Option 2 </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rachat de trimestres en durée d’assurance permet d’éviter une décote ou bénéficier d’une surcote</a:t>
            </a: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Option 3 = rachat de trimestres en liquidation et en durée d’assurance</a:t>
            </a: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 fonctionnaire peut régler ses cotisations en un ou plusieurs versement(s)</a:t>
            </a:r>
          </a:p>
          <a:p>
            <a:pPr marL="285750" indent="-285750" algn="just" fontAlgn="base">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 fonctionnaire peut décider de verser par anticipation le solde des cotisations restant dues, à tout moment</a:t>
            </a:r>
          </a:p>
          <a:p>
            <a:pPr marL="285750" indent="-285750" algn="just" fontAlgn="base">
              <a:buFont typeface="Courier New" panose="02070309020205020404" pitchFamily="49" charset="0"/>
              <a:buChar char="o"/>
            </a:pPr>
            <a:r>
              <a:rPr lang="fr-FR" sz="160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Aucun versement ne peut avoir lieu après la radiation des cadres du fonctionnaire.</a:t>
            </a:r>
          </a:p>
          <a:p>
            <a:endParaRPr lang="fr-F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CCF8D48-B4DD-78A8-8540-57BF3029BC53}"/>
              </a:ext>
            </a:extLst>
          </p:cNvPr>
          <p:cNvSpPr/>
          <p:nvPr/>
        </p:nvSpPr>
        <p:spPr>
          <a:xfrm>
            <a:off x="378148" y="5179823"/>
            <a:ext cx="9624060" cy="560891"/>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600" b="1"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Les trimestres d’études supérieures ne sont pas pris en compte pour le calcul de la durée d’assurance cotisée pour le départ anticipé pour carrière longue.</a:t>
            </a:r>
          </a:p>
        </p:txBody>
      </p:sp>
    </p:spTree>
    <p:extLst>
      <p:ext uri="{BB962C8B-B14F-4D97-AF65-F5344CB8AC3E}">
        <p14:creationId xmlns:p14="http://schemas.microsoft.com/office/powerpoint/2010/main" val="295550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Rachat d’études supérieures</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29</a:t>
            </a:fld>
            <a:endParaRPr lang="fr-FR" altLang="fr-FR"/>
          </a:p>
        </p:txBody>
      </p:sp>
      <p:sp>
        <p:nvSpPr>
          <p:cNvPr id="6" name="Espace réservé du contenu 1"/>
          <p:cNvSpPr>
            <a:spLocks noGrp="1"/>
          </p:cNvSpPr>
          <p:nvPr>
            <p:ph idx="1"/>
          </p:nvPr>
        </p:nvSpPr>
        <p:spPr>
          <a:xfrm>
            <a:off x="515898" y="4341522"/>
            <a:ext cx="9624060" cy="254257"/>
          </a:xfrm>
        </p:spPr>
        <p:txBody>
          <a:bodyPr anchor="ctr"/>
          <a:lstStyle/>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Remboursement des cotisations du rachat d’études supérieures suite à la publication de la loi n°2023-270</a:t>
            </a:r>
          </a:p>
          <a:p>
            <a:pPr marL="0" indent="0" algn="just">
              <a:buNone/>
            </a:pPr>
            <a:endParaRPr lang="fr-FR" sz="1600" dirty="0">
              <a:solidFill>
                <a:srgbClr val="3F2270"/>
              </a:solidFill>
              <a:latin typeface="Calibri" panose="020F0502020204030204" pitchFamily="34" charset="0"/>
              <a:cs typeface="Calibri" panose="020F0502020204030204" pitchFamily="34" charset="0"/>
            </a:endParaRP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Fonctionnaire né à compter du 01/09/1961</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Ne pas avoir liquidé de pension de retraite personnelle</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Dépôt de la demande de remboursement dans les 2 ans suivant la date de publication de la loi</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Le remboursement des cotisations entraine l’annulation des trimestres rachetés </a:t>
            </a: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43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Droit et calcul de pension CNRACL</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F198276F-D1CC-B795-265A-804CF10215CB}"/>
              </a:ext>
            </a:extLst>
          </p:cNvPr>
          <p:cNvSpPr txBox="1">
            <a:spLocks noChangeArrowheads="1"/>
          </p:cNvSpPr>
          <p:nvPr/>
        </p:nvSpPr>
        <p:spPr bwMode="auto">
          <a:xfrm>
            <a:off x="323528" y="1392711"/>
            <a:ext cx="858964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nSpc>
                <a:spcPct val="80000"/>
              </a:lnSpc>
              <a:defRPr/>
            </a:pPr>
            <a:endParaRPr lang="fr-FR" altLang="fr-FR" sz="1600" kern="0" dirty="0"/>
          </a:p>
          <a:p>
            <a:pPr>
              <a:lnSpc>
                <a:spcPct val="80000"/>
              </a:lnSpc>
              <a:buFont typeface="Wingdings" pitchFamily="2" charset="2"/>
              <a:buNone/>
              <a:defRPr/>
            </a:pPr>
            <a:endParaRPr lang="fr-FR" altLang="fr-FR" sz="1800" kern="0" dirty="0"/>
          </a:p>
          <a:p>
            <a:pPr>
              <a:lnSpc>
                <a:spcPct val="80000"/>
              </a:lnSpc>
              <a:buFont typeface="Wingdings" pitchFamily="2" charset="2"/>
              <a:buNone/>
              <a:defRPr/>
            </a:pPr>
            <a:endParaRPr lang="fr-FR" altLang="fr-FR" sz="1600" kern="0" dirty="0">
              <a:solidFill>
                <a:srgbClr val="ED1C24"/>
              </a:solidFill>
            </a:endParaRPr>
          </a:p>
        </p:txBody>
      </p:sp>
      <p:sp>
        <p:nvSpPr>
          <p:cNvPr id="3" name="Rectangle 3">
            <a:extLst>
              <a:ext uri="{FF2B5EF4-FFF2-40B4-BE49-F238E27FC236}">
                <a16:creationId xmlns:a16="http://schemas.microsoft.com/office/drawing/2014/main" id="{3B36071D-0172-C5F2-90A3-EA2FEF1B49C8}"/>
              </a:ext>
            </a:extLst>
          </p:cNvPr>
          <p:cNvSpPr txBox="1">
            <a:spLocks noChangeArrowheads="1"/>
          </p:cNvSpPr>
          <p:nvPr/>
        </p:nvSpPr>
        <p:spPr bwMode="auto">
          <a:xfrm>
            <a:off x="910331" y="2207894"/>
            <a:ext cx="858964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nSpc>
                <a:spcPct val="80000"/>
              </a:lnSpc>
              <a:defRPr/>
            </a:pPr>
            <a:endParaRPr lang="fr-FR" altLang="fr-FR" sz="1600" kern="0" dirty="0"/>
          </a:p>
          <a:p>
            <a:pPr>
              <a:lnSpc>
                <a:spcPct val="80000"/>
              </a:lnSpc>
              <a:buFont typeface="Wingdings" pitchFamily="2" charset="2"/>
              <a:buNone/>
              <a:defRPr/>
            </a:pPr>
            <a:endParaRPr lang="fr-FR" altLang="fr-FR" sz="1800" kern="0" dirty="0"/>
          </a:p>
          <a:p>
            <a:pPr>
              <a:lnSpc>
                <a:spcPct val="80000"/>
              </a:lnSpc>
              <a:buFont typeface="Wingdings" pitchFamily="2" charset="2"/>
              <a:buNone/>
              <a:defRPr/>
            </a:pPr>
            <a:endParaRPr lang="fr-FR" altLang="fr-FR" sz="1600" kern="0" dirty="0">
              <a:solidFill>
                <a:srgbClr val="ED1C24"/>
              </a:solidFill>
            </a:endParaRPr>
          </a:p>
        </p:txBody>
      </p:sp>
      <p:sp>
        <p:nvSpPr>
          <p:cNvPr id="5" name="Rectangle 4">
            <a:extLst>
              <a:ext uri="{FF2B5EF4-FFF2-40B4-BE49-F238E27FC236}">
                <a16:creationId xmlns:a16="http://schemas.microsoft.com/office/drawing/2014/main" id="{91B4FE3E-99C1-D68F-FBC2-BA1232AC44B1}"/>
              </a:ext>
            </a:extLst>
          </p:cNvPr>
          <p:cNvSpPr/>
          <p:nvPr/>
        </p:nvSpPr>
        <p:spPr>
          <a:xfrm>
            <a:off x="810195" y="1339042"/>
            <a:ext cx="8928992" cy="648072"/>
          </a:xfrm>
          <a:prstGeom prst="rect">
            <a:avLst/>
          </a:prstGeom>
          <a:solidFill>
            <a:schemeClr val="accent2"/>
          </a:solidFill>
          <a:ln w="1270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rPr>
              <a:t>REGIME DES FONCTIONNAIRES</a:t>
            </a:r>
          </a:p>
        </p:txBody>
      </p:sp>
      <p:sp>
        <p:nvSpPr>
          <p:cNvPr id="7" name="Rectangle 6">
            <a:extLst>
              <a:ext uri="{FF2B5EF4-FFF2-40B4-BE49-F238E27FC236}">
                <a16:creationId xmlns:a16="http://schemas.microsoft.com/office/drawing/2014/main" id="{D78B23F4-0E7E-77D1-0D89-C0CD6392A1F9}"/>
              </a:ext>
            </a:extLst>
          </p:cNvPr>
          <p:cNvSpPr/>
          <p:nvPr/>
        </p:nvSpPr>
        <p:spPr>
          <a:xfrm>
            <a:off x="810196" y="2253508"/>
            <a:ext cx="2397557"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Fonctionnaires de l’Etat, magistrats et militaires</a:t>
            </a:r>
          </a:p>
        </p:txBody>
      </p:sp>
      <p:sp>
        <p:nvSpPr>
          <p:cNvPr id="9" name="Rectangle 8">
            <a:extLst>
              <a:ext uri="{FF2B5EF4-FFF2-40B4-BE49-F238E27FC236}">
                <a16:creationId xmlns:a16="http://schemas.microsoft.com/office/drawing/2014/main" id="{C4806CDA-92DA-08CB-A415-576A76BAA602}"/>
              </a:ext>
            </a:extLst>
          </p:cNvPr>
          <p:cNvSpPr/>
          <p:nvPr/>
        </p:nvSpPr>
        <p:spPr>
          <a:xfrm>
            <a:off x="810195" y="2953578"/>
            <a:ext cx="2397557"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Fonctionnaires territoriaux et hospitaliers</a:t>
            </a:r>
          </a:p>
        </p:txBody>
      </p:sp>
      <p:sp>
        <p:nvSpPr>
          <p:cNvPr id="10" name="Rectangle 9">
            <a:extLst>
              <a:ext uri="{FF2B5EF4-FFF2-40B4-BE49-F238E27FC236}">
                <a16:creationId xmlns:a16="http://schemas.microsoft.com/office/drawing/2014/main" id="{E4AE558F-EBB5-3EA9-F863-FC0439E2FCB8}"/>
              </a:ext>
            </a:extLst>
          </p:cNvPr>
          <p:cNvSpPr/>
          <p:nvPr/>
        </p:nvSpPr>
        <p:spPr>
          <a:xfrm>
            <a:off x="811264" y="3651445"/>
            <a:ext cx="2395418"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Ouvriers de l’Etat</a:t>
            </a:r>
          </a:p>
        </p:txBody>
      </p:sp>
      <p:sp>
        <p:nvSpPr>
          <p:cNvPr id="11" name="Rectangle 10">
            <a:extLst>
              <a:ext uri="{FF2B5EF4-FFF2-40B4-BE49-F238E27FC236}">
                <a16:creationId xmlns:a16="http://schemas.microsoft.com/office/drawing/2014/main" id="{61AA3C3F-9B01-7A48-021D-DC5FF6D336CC}"/>
              </a:ext>
            </a:extLst>
          </p:cNvPr>
          <p:cNvSpPr/>
          <p:nvPr/>
        </p:nvSpPr>
        <p:spPr>
          <a:xfrm>
            <a:off x="4013072" y="2261331"/>
            <a:ext cx="2397557"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SERVICE DES PENSIONS DE L’ETAT</a:t>
            </a:r>
          </a:p>
        </p:txBody>
      </p:sp>
      <p:sp>
        <p:nvSpPr>
          <p:cNvPr id="12" name="Rectangle 11">
            <a:extLst>
              <a:ext uri="{FF2B5EF4-FFF2-40B4-BE49-F238E27FC236}">
                <a16:creationId xmlns:a16="http://schemas.microsoft.com/office/drawing/2014/main" id="{3F3F651B-1D02-1314-3D13-6ADE140E66CA}"/>
              </a:ext>
            </a:extLst>
          </p:cNvPr>
          <p:cNvSpPr/>
          <p:nvPr/>
        </p:nvSpPr>
        <p:spPr>
          <a:xfrm>
            <a:off x="4011399" y="2931917"/>
            <a:ext cx="2397557" cy="648072"/>
          </a:xfrm>
          <a:prstGeom prst="rect">
            <a:avLst/>
          </a:prstGeom>
          <a:solidFill>
            <a:schemeClr val="accent3">
              <a:lumMod val="7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CNRACL</a:t>
            </a:r>
          </a:p>
        </p:txBody>
      </p:sp>
      <p:sp>
        <p:nvSpPr>
          <p:cNvPr id="13" name="Rectangle 12">
            <a:extLst>
              <a:ext uri="{FF2B5EF4-FFF2-40B4-BE49-F238E27FC236}">
                <a16:creationId xmlns:a16="http://schemas.microsoft.com/office/drawing/2014/main" id="{33294F2B-5CA8-8278-EDE0-D49BB94DB668}"/>
              </a:ext>
            </a:extLst>
          </p:cNvPr>
          <p:cNvSpPr/>
          <p:nvPr/>
        </p:nvSpPr>
        <p:spPr>
          <a:xfrm>
            <a:off x="4001347" y="3606569"/>
            <a:ext cx="2407609"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FSPOEIE</a:t>
            </a:r>
          </a:p>
        </p:txBody>
      </p:sp>
      <p:sp>
        <p:nvSpPr>
          <p:cNvPr id="14" name="Rectangle 13">
            <a:extLst>
              <a:ext uri="{FF2B5EF4-FFF2-40B4-BE49-F238E27FC236}">
                <a16:creationId xmlns:a16="http://schemas.microsoft.com/office/drawing/2014/main" id="{F26CA03A-DF4C-129B-7EA6-05A0FA2F259A}"/>
              </a:ext>
            </a:extLst>
          </p:cNvPr>
          <p:cNvSpPr/>
          <p:nvPr/>
        </p:nvSpPr>
        <p:spPr>
          <a:xfrm>
            <a:off x="7328733" y="2877231"/>
            <a:ext cx="2397557" cy="648072"/>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RAFP</a:t>
            </a:r>
          </a:p>
        </p:txBody>
      </p:sp>
      <p:sp>
        <p:nvSpPr>
          <p:cNvPr id="15" name="Rectangle 14">
            <a:extLst>
              <a:ext uri="{FF2B5EF4-FFF2-40B4-BE49-F238E27FC236}">
                <a16:creationId xmlns:a16="http://schemas.microsoft.com/office/drawing/2014/main" id="{8DC82487-6724-0007-96BE-296E0D2EEC9C}"/>
              </a:ext>
            </a:extLst>
          </p:cNvPr>
          <p:cNvSpPr/>
          <p:nvPr/>
        </p:nvSpPr>
        <p:spPr>
          <a:xfrm>
            <a:off x="810195" y="4721809"/>
            <a:ext cx="8916095" cy="648072"/>
          </a:xfrm>
          <a:prstGeom prst="rect">
            <a:avLst/>
          </a:prstGeom>
          <a:solidFill>
            <a:schemeClr val="accent2"/>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rPr>
              <a:t>REGIMES</a:t>
            </a:r>
            <a:r>
              <a:rPr lang="fr-FR" sz="1600" b="1" dirty="0">
                <a:latin typeface="Calibri" panose="020F0502020204030204" pitchFamily="34" charset="0"/>
                <a:ea typeface="Calibri" panose="020F0502020204030204" pitchFamily="34" charset="0"/>
                <a:cs typeface="Calibri" panose="020F0502020204030204" pitchFamily="34" charset="0"/>
              </a:rPr>
              <a:t> </a:t>
            </a:r>
            <a:r>
              <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rPr>
              <a:t>DES SALARIES</a:t>
            </a:r>
          </a:p>
        </p:txBody>
      </p:sp>
      <p:sp>
        <p:nvSpPr>
          <p:cNvPr id="16" name="Rectangle 15">
            <a:extLst>
              <a:ext uri="{FF2B5EF4-FFF2-40B4-BE49-F238E27FC236}">
                <a16:creationId xmlns:a16="http://schemas.microsoft.com/office/drawing/2014/main" id="{F14CD112-2C6E-8168-B63A-1EB5CF1E1106}"/>
              </a:ext>
            </a:extLst>
          </p:cNvPr>
          <p:cNvSpPr/>
          <p:nvPr/>
        </p:nvSpPr>
        <p:spPr>
          <a:xfrm>
            <a:off x="818923" y="5721589"/>
            <a:ext cx="2412125" cy="1154036"/>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Contractuel et fonctionnaire à temps non complet (</a:t>
            </a:r>
            <a:r>
              <a:rPr lang="fr-FR"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durée hebdo inférieure à 28h00)</a:t>
            </a:r>
            <a:endParaRPr lang="fr-FR" sz="16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E6D24E5-E4A0-06A2-37A5-123A0AED4C1B}"/>
              </a:ext>
            </a:extLst>
          </p:cNvPr>
          <p:cNvSpPr/>
          <p:nvPr/>
        </p:nvSpPr>
        <p:spPr>
          <a:xfrm>
            <a:off x="4132651" y="5906018"/>
            <a:ext cx="2397557" cy="862374"/>
          </a:xfrm>
          <a:prstGeom prst="rect">
            <a:avLst/>
          </a:prstGeom>
          <a:solidFill>
            <a:schemeClr val="bg1">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Assurance retraite</a:t>
            </a:r>
          </a:p>
          <a:p>
            <a:pPr algn="ctr"/>
            <a:r>
              <a:rPr lang="fr-FR" sz="1600" i="1" dirty="0">
                <a:latin typeface="Calibri" panose="020F0502020204030204" pitchFamily="34" charset="0"/>
                <a:ea typeface="Calibri" panose="020F0502020204030204" pitchFamily="34" charset="0"/>
                <a:cs typeface="Calibri" panose="020F0502020204030204" pitchFamily="34" charset="0"/>
              </a:rPr>
              <a:t>Régime de base</a:t>
            </a:r>
          </a:p>
        </p:txBody>
      </p:sp>
      <p:sp>
        <p:nvSpPr>
          <p:cNvPr id="18" name="Rectangle 17">
            <a:extLst>
              <a:ext uri="{FF2B5EF4-FFF2-40B4-BE49-F238E27FC236}">
                <a16:creationId xmlns:a16="http://schemas.microsoft.com/office/drawing/2014/main" id="{79120043-80E1-FE27-33E8-A6ECFAFA99E5}"/>
              </a:ext>
            </a:extLst>
          </p:cNvPr>
          <p:cNvSpPr/>
          <p:nvPr/>
        </p:nvSpPr>
        <p:spPr>
          <a:xfrm>
            <a:off x="7328733" y="5926842"/>
            <a:ext cx="2397557" cy="845410"/>
          </a:xfrm>
          <a:prstGeom prst="rect">
            <a:avLst/>
          </a:prstGeom>
          <a:solidFill>
            <a:schemeClr val="accent3">
              <a:lumMod val="85000"/>
            </a:schemeClr>
          </a:solidFill>
          <a:ln w="3175"/>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IRCANTEC </a:t>
            </a:r>
          </a:p>
          <a:p>
            <a:pPr algn="ctr"/>
            <a:r>
              <a:rPr lang="fr-FR" sz="1600" i="1" dirty="0">
                <a:latin typeface="Calibri" panose="020F0502020204030204" pitchFamily="34" charset="0"/>
                <a:ea typeface="Calibri" panose="020F0502020204030204" pitchFamily="34" charset="0"/>
                <a:cs typeface="Calibri" panose="020F0502020204030204" pitchFamily="34" charset="0"/>
              </a:rPr>
              <a:t>Retraite complémentaire</a:t>
            </a:r>
          </a:p>
        </p:txBody>
      </p:sp>
      <p:cxnSp>
        <p:nvCxnSpPr>
          <p:cNvPr id="20" name="Connecteur droit avec flèche 19">
            <a:extLst>
              <a:ext uri="{FF2B5EF4-FFF2-40B4-BE49-F238E27FC236}">
                <a16:creationId xmlns:a16="http://schemas.microsoft.com/office/drawing/2014/main" id="{DFB65965-9C35-CC02-5146-3F8139383481}"/>
              </a:ext>
            </a:extLst>
          </p:cNvPr>
          <p:cNvCxnSpPr>
            <a:stCxn id="7" idx="3"/>
          </p:cNvCxnSpPr>
          <p:nvPr/>
        </p:nvCxnSpPr>
        <p:spPr>
          <a:xfrm>
            <a:off x="3207753" y="2577544"/>
            <a:ext cx="793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E4C32971-8BAC-F7F3-9683-C4565CC2AAF5}"/>
              </a:ext>
            </a:extLst>
          </p:cNvPr>
          <p:cNvCxnSpPr/>
          <p:nvPr/>
        </p:nvCxnSpPr>
        <p:spPr>
          <a:xfrm>
            <a:off x="3207753" y="3242697"/>
            <a:ext cx="793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C3B0D1CC-285D-1119-E302-CFFF1068A471}"/>
              </a:ext>
            </a:extLst>
          </p:cNvPr>
          <p:cNvCxnSpPr/>
          <p:nvPr/>
        </p:nvCxnSpPr>
        <p:spPr>
          <a:xfrm>
            <a:off x="3207753" y="3930605"/>
            <a:ext cx="793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E9BF6DD2-5DE9-5CF0-C0F6-15B124CA7587}"/>
              </a:ext>
            </a:extLst>
          </p:cNvPr>
          <p:cNvCxnSpPr>
            <a:cxnSpLocks/>
          </p:cNvCxnSpPr>
          <p:nvPr/>
        </p:nvCxnSpPr>
        <p:spPr>
          <a:xfrm>
            <a:off x="3222320" y="6329915"/>
            <a:ext cx="9103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7014CCC9-45A1-3FB7-9FD1-6DFA46DFF802}"/>
              </a:ext>
            </a:extLst>
          </p:cNvPr>
          <p:cNvCxnSpPr/>
          <p:nvPr/>
        </p:nvCxnSpPr>
        <p:spPr>
          <a:xfrm>
            <a:off x="6530208" y="6329915"/>
            <a:ext cx="793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Signe Plus 26">
            <a:extLst>
              <a:ext uri="{FF2B5EF4-FFF2-40B4-BE49-F238E27FC236}">
                <a16:creationId xmlns:a16="http://schemas.microsoft.com/office/drawing/2014/main" id="{31C0FDC3-02E7-9F36-0FE9-DF3563D8186A}"/>
              </a:ext>
            </a:extLst>
          </p:cNvPr>
          <p:cNvSpPr/>
          <p:nvPr/>
        </p:nvSpPr>
        <p:spPr>
          <a:xfrm>
            <a:off x="6793789" y="2953578"/>
            <a:ext cx="281103" cy="47354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005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Enfants nés avant 2004</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30</a:t>
            </a:fld>
            <a:endParaRPr lang="fr-FR" altLang="fr-FR"/>
          </a:p>
        </p:txBody>
      </p:sp>
      <p:sp>
        <p:nvSpPr>
          <p:cNvPr id="4104" name="Espace réservé du numéro de diapositive 3">
            <a:extLst>
              <a:ext uri="{FF2B5EF4-FFF2-40B4-BE49-F238E27FC236}">
                <a16:creationId xmlns:a16="http://schemas.microsoft.com/office/drawing/2014/main" id="{F329DF77-B22D-7F11-612A-8A7FC6A9EFFA}"/>
              </a:ext>
            </a:extLst>
          </p:cNvPr>
          <p:cNvSpPr txBox="1">
            <a:spLocks/>
          </p:cNvSpPr>
          <p:nvPr/>
        </p:nvSpPr>
        <p:spPr bwMode="auto">
          <a:xfrm>
            <a:off x="7663603"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defPPr>
              <a:defRPr lang="fr-FR"/>
            </a:defPPr>
            <a:lvl1pPr algn="l" rtl="0" eaLnBrk="0" fontAlgn="base" hangingPunct="0">
              <a:spcBef>
                <a:spcPct val="20000"/>
              </a:spcBef>
              <a:spcAft>
                <a:spcPct val="0"/>
              </a:spcAft>
              <a:buClr>
                <a:srgbClr val="ED1C24"/>
              </a:buClr>
              <a:buFont typeface="Wingdings" pitchFamily="2" charset="2"/>
              <a:buChar char="§"/>
              <a:defRPr sz="3528" b="1" kern="1200">
                <a:solidFill>
                  <a:schemeClr val="tx1"/>
                </a:solidFill>
                <a:latin typeface="Arial" charset="0"/>
                <a:ea typeface="+mn-ea"/>
                <a:cs typeface="+mn-cs"/>
              </a:defRPr>
            </a:lvl1pPr>
            <a:lvl2pPr marL="819102" indent="-315039" algn="l" rtl="0" eaLnBrk="0" fontAlgn="base" hangingPunct="0">
              <a:spcBef>
                <a:spcPct val="20000"/>
              </a:spcBef>
              <a:spcAft>
                <a:spcPct val="0"/>
              </a:spcAft>
              <a:buClr>
                <a:srgbClr val="728999"/>
              </a:buClr>
              <a:buFont typeface="Wingdings" pitchFamily="2" charset="2"/>
              <a:buChar char="§"/>
              <a:defRPr sz="3087" kern="1200">
                <a:solidFill>
                  <a:srgbClr val="728999"/>
                </a:solidFill>
                <a:latin typeface="Arial" charset="0"/>
                <a:ea typeface="+mn-ea"/>
                <a:cs typeface="+mn-cs"/>
              </a:defRPr>
            </a:lvl2pPr>
            <a:lvl3pPr marL="1260158" indent="-252032" algn="l" rtl="0" eaLnBrk="0" fontAlgn="base" hangingPunct="0">
              <a:spcBef>
                <a:spcPct val="20000"/>
              </a:spcBef>
              <a:spcAft>
                <a:spcPct val="0"/>
              </a:spcAft>
              <a:buClr>
                <a:srgbClr val="728999"/>
              </a:buClr>
              <a:buFont typeface="Wingdings" pitchFamily="2" charset="2"/>
              <a:buChar char="§"/>
              <a:defRPr sz="2646" kern="1200">
                <a:solidFill>
                  <a:srgbClr val="728999"/>
                </a:solidFill>
                <a:latin typeface="Arial" charset="0"/>
                <a:ea typeface="+mn-ea"/>
                <a:cs typeface="+mn-cs"/>
              </a:defRPr>
            </a:lvl3pPr>
            <a:lvl4pPr marL="1764221" indent="-252032" algn="l" rtl="0" eaLnBrk="0" fontAlgn="base" hangingPunct="0">
              <a:spcBef>
                <a:spcPct val="20000"/>
              </a:spcBef>
              <a:spcAft>
                <a:spcPct val="0"/>
              </a:spcAft>
              <a:buFont typeface="Wingdings" pitchFamily="2" charset="2"/>
              <a:buChar char="§"/>
              <a:defRPr sz="2205" kern="1200">
                <a:solidFill>
                  <a:srgbClr val="728999"/>
                </a:solidFill>
                <a:latin typeface="Arial" charset="0"/>
                <a:ea typeface="+mn-ea"/>
                <a:cs typeface="+mn-cs"/>
              </a:defRPr>
            </a:lvl4pPr>
            <a:lvl5pPr marL="2268284" indent="-252032" algn="l" rtl="0" eaLnBrk="0" fontAlgn="base" hangingPunct="0">
              <a:spcBef>
                <a:spcPct val="20000"/>
              </a:spcBef>
              <a:spcAft>
                <a:spcPct val="0"/>
              </a:spcAft>
              <a:buChar char="»"/>
              <a:defRPr sz="2205" kern="1200">
                <a:solidFill>
                  <a:schemeClr val="tx1"/>
                </a:solidFill>
                <a:latin typeface="Arial" charset="0"/>
                <a:ea typeface="+mn-ea"/>
                <a:cs typeface="+mn-cs"/>
              </a:defRPr>
            </a:lvl5pPr>
            <a:lvl6pPr marL="2772347" indent="-252032" algn="l" defTabSz="1043056" rtl="0" eaLnBrk="0" fontAlgn="base" latinLnBrk="0" hangingPunct="0">
              <a:spcBef>
                <a:spcPct val="20000"/>
              </a:spcBef>
              <a:spcAft>
                <a:spcPct val="0"/>
              </a:spcAft>
              <a:buChar char="»"/>
              <a:defRPr sz="2205" kern="1200">
                <a:solidFill>
                  <a:schemeClr val="tx1"/>
                </a:solidFill>
                <a:latin typeface="Arial" charset="0"/>
                <a:ea typeface="+mn-ea"/>
                <a:cs typeface="+mn-cs"/>
              </a:defRPr>
            </a:lvl6pPr>
            <a:lvl7pPr marL="3276410" indent="-252032" algn="l" defTabSz="1043056" rtl="0" eaLnBrk="0" fontAlgn="base" latinLnBrk="0" hangingPunct="0">
              <a:spcBef>
                <a:spcPct val="20000"/>
              </a:spcBef>
              <a:spcAft>
                <a:spcPct val="0"/>
              </a:spcAft>
              <a:buChar char="»"/>
              <a:defRPr sz="2205" kern="1200">
                <a:solidFill>
                  <a:schemeClr val="tx1"/>
                </a:solidFill>
                <a:latin typeface="Arial" charset="0"/>
                <a:ea typeface="+mn-ea"/>
                <a:cs typeface="+mn-cs"/>
              </a:defRPr>
            </a:lvl7pPr>
            <a:lvl8pPr marL="3780473" indent="-252032" algn="l" defTabSz="1043056" rtl="0" eaLnBrk="0" fontAlgn="base" latinLnBrk="0" hangingPunct="0">
              <a:spcBef>
                <a:spcPct val="20000"/>
              </a:spcBef>
              <a:spcAft>
                <a:spcPct val="0"/>
              </a:spcAft>
              <a:buChar char="»"/>
              <a:defRPr sz="2205" kern="1200">
                <a:solidFill>
                  <a:schemeClr val="tx1"/>
                </a:solidFill>
                <a:latin typeface="Arial" charset="0"/>
                <a:ea typeface="+mn-ea"/>
                <a:cs typeface="+mn-cs"/>
              </a:defRPr>
            </a:lvl8pPr>
            <a:lvl9pPr marL="4284536" indent="-252032" algn="l" defTabSz="1043056" rtl="0" eaLnBrk="0" fontAlgn="base" latinLnBrk="0" hangingPunct="0">
              <a:spcBef>
                <a:spcPct val="20000"/>
              </a:spcBef>
              <a:spcAft>
                <a:spcPct val="0"/>
              </a:spcAft>
              <a:buChar char="»"/>
              <a:defRPr sz="2205" kern="1200">
                <a:solidFill>
                  <a:schemeClr val="tx1"/>
                </a:solidFill>
                <a:latin typeface="Arial" charset="0"/>
                <a:ea typeface="+mn-ea"/>
                <a:cs typeface="+mn-cs"/>
              </a:defRPr>
            </a:lvl9pPr>
          </a:lstStyle>
          <a:p>
            <a:pPr algn="r" eaLnBrk="1" hangingPunct="1">
              <a:spcBef>
                <a:spcPct val="0"/>
              </a:spcBef>
              <a:buClrTx/>
              <a:buFontTx/>
              <a:buNone/>
            </a:pPr>
            <a:fld id="{EDB6EB7F-A005-4CF9-9226-BBEB4F790321}" type="slidenum">
              <a:rPr lang="fr-FR" altLang="fr-FR" sz="1103" b="0" smtClean="0">
                <a:solidFill>
                  <a:srgbClr val="ED1C24"/>
                </a:solidFill>
              </a:rPr>
              <a:pPr algn="r" eaLnBrk="1" hangingPunct="1">
                <a:spcBef>
                  <a:spcPct val="0"/>
                </a:spcBef>
                <a:buClrTx/>
                <a:buFontTx/>
                <a:buNone/>
              </a:pPr>
              <a:t>30</a:t>
            </a:fld>
            <a:endParaRPr lang="fr-FR" altLang="fr-FR" sz="1103" b="0">
              <a:solidFill>
                <a:srgbClr val="ED1C24"/>
              </a:solidFill>
            </a:endParaRPr>
          </a:p>
        </p:txBody>
      </p:sp>
      <p:sp>
        <p:nvSpPr>
          <p:cNvPr id="4105" name="ZoneTexte 4">
            <a:extLst>
              <a:ext uri="{FF2B5EF4-FFF2-40B4-BE49-F238E27FC236}">
                <a16:creationId xmlns:a16="http://schemas.microsoft.com/office/drawing/2014/main" id="{F4BAAA1D-69FE-C282-62A0-17F97465808D}"/>
              </a:ext>
            </a:extLst>
          </p:cNvPr>
          <p:cNvSpPr txBox="1">
            <a:spLocks noChangeArrowheads="1"/>
          </p:cNvSpPr>
          <p:nvPr/>
        </p:nvSpPr>
        <p:spPr bwMode="auto">
          <a:xfrm>
            <a:off x="711926" y="1309219"/>
            <a:ext cx="4890317"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Avoir la qualité de fonctionnaire CNRACL </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ET</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Interruption d’activité &gt; ou = 2 mois consécutifs (congé de maternité, adoption, parental, présence parentale, dispo pour élever un enfant)</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ou</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Réduction d’activité (temps partiel à 50% pendant 4 mois, 60% pendant 5 mois et 70% pendant 7 mois)</a:t>
            </a:r>
          </a:p>
        </p:txBody>
      </p:sp>
      <p:sp>
        <p:nvSpPr>
          <p:cNvPr id="4106" name="ZoneTexte 5">
            <a:extLst>
              <a:ext uri="{FF2B5EF4-FFF2-40B4-BE49-F238E27FC236}">
                <a16:creationId xmlns:a16="http://schemas.microsoft.com/office/drawing/2014/main" id="{2E05BD0E-FA70-663E-20D5-5C074CF86587}"/>
              </a:ext>
            </a:extLst>
          </p:cNvPr>
          <p:cNvSpPr txBox="1">
            <a:spLocks noChangeArrowheads="1"/>
          </p:cNvSpPr>
          <p:nvPr/>
        </p:nvSpPr>
        <p:spPr bwMode="auto">
          <a:xfrm>
            <a:off x="694430" y="4715551"/>
            <a:ext cx="182030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Enfants légitimes, naturels, adoptés</a:t>
            </a:r>
          </a:p>
        </p:txBody>
      </p:sp>
      <p:sp>
        <p:nvSpPr>
          <p:cNvPr id="4107" name="ZoneTexte 6">
            <a:extLst>
              <a:ext uri="{FF2B5EF4-FFF2-40B4-BE49-F238E27FC236}">
                <a16:creationId xmlns:a16="http://schemas.microsoft.com/office/drawing/2014/main" id="{480E5FC7-825B-56E3-B8A0-B40D96ED7160}"/>
              </a:ext>
            </a:extLst>
          </p:cNvPr>
          <p:cNvSpPr txBox="1">
            <a:spLocks noChangeArrowheads="1"/>
          </p:cNvSpPr>
          <p:nvPr/>
        </p:nvSpPr>
        <p:spPr bwMode="auto">
          <a:xfrm>
            <a:off x="2721601" y="4715551"/>
            <a:ext cx="2858371"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Enfants recueillis, du conjoint, placés sous tutelle, …</a:t>
            </a:r>
          </a:p>
        </p:txBody>
      </p:sp>
      <p:sp>
        <p:nvSpPr>
          <p:cNvPr id="4108" name="ZoneTexte 7">
            <a:extLst>
              <a:ext uri="{FF2B5EF4-FFF2-40B4-BE49-F238E27FC236}">
                <a16:creationId xmlns:a16="http://schemas.microsoft.com/office/drawing/2014/main" id="{06E1F806-1E04-0B24-8179-C10C77EFB67A}"/>
              </a:ext>
            </a:extLst>
          </p:cNvPr>
          <p:cNvSpPr txBox="1">
            <a:spLocks noChangeArrowheads="1"/>
          </p:cNvSpPr>
          <p:nvPr/>
        </p:nvSpPr>
        <p:spPr bwMode="auto">
          <a:xfrm>
            <a:off x="711926" y="6180401"/>
            <a:ext cx="182030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4 trimestres de bonification</a:t>
            </a:r>
          </a:p>
        </p:txBody>
      </p:sp>
      <p:sp>
        <p:nvSpPr>
          <p:cNvPr id="4109" name="ZoneTexte 8">
            <a:extLst>
              <a:ext uri="{FF2B5EF4-FFF2-40B4-BE49-F238E27FC236}">
                <a16:creationId xmlns:a16="http://schemas.microsoft.com/office/drawing/2014/main" id="{7DBA6EB2-3F5B-CFDB-D74F-B0668273D9EC}"/>
              </a:ext>
            </a:extLst>
          </p:cNvPr>
          <p:cNvSpPr txBox="1">
            <a:spLocks noChangeArrowheads="1"/>
          </p:cNvSpPr>
          <p:nvPr/>
        </p:nvSpPr>
        <p:spPr bwMode="auto">
          <a:xfrm>
            <a:off x="2727416" y="5547627"/>
            <a:ext cx="2862131"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Si élevés pendant 9 ans avant 16 ans</a:t>
            </a:r>
          </a:p>
        </p:txBody>
      </p:sp>
      <p:sp>
        <p:nvSpPr>
          <p:cNvPr id="4110" name="ZoneTexte 11">
            <a:extLst>
              <a:ext uri="{FF2B5EF4-FFF2-40B4-BE49-F238E27FC236}">
                <a16:creationId xmlns:a16="http://schemas.microsoft.com/office/drawing/2014/main" id="{CD8C2768-F44C-8D05-43EF-EF982DB3101E}"/>
              </a:ext>
            </a:extLst>
          </p:cNvPr>
          <p:cNvSpPr txBox="1">
            <a:spLocks noChangeArrowheads="1"/>
          </p:cNvSpPr>
          <p:nvPr/>
        </p:nvSpPr>
        <p:spPr bwMode="auto">
          <a:xfrm>
            <a:off x="3248329" y="6176701"/>
            <a:ext cx="182030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4 trimestres de bonification</a:t>
            </a:r>
          </a:p>
        </p:txBody>
      </p:sp>
      <p:sp>
        <p:nvSpPr>
          <p:cNvPr id="4111" name="ZoneTexte 12">
            <a:extLst>
              <a:ext uri="{FF2B5EF4-FFF2-40B4-BE49-F238E27FC236}">
                <a16:creationId xmlns:a16="http://schemas.microsoft.com/office/drawing/2014/main" id="{13200FA3-202C-9208-0949-E7CB176B77DE}"/>
              </a:ext>
            </a:extLst>
          </p:cNvPr>
          <p:cNvSpPr txBox="1">
            <a:spLocks noChangeArrowheads="1"/>
          </p:cNvSpPr>
          <p:nvPr/>
        </p:nvSpPr>
        <p:spPr bwMode="auto">
          <a:xfrm>
            <a:off x="6378498" y="1292671"/>
            <a:ext cx="326429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Pas d’interruption d’activité ou interruption &lt; 2 mois</a:t>
            </a:r>
          </a:p>
        </p:txBody>
      </p:sp>
      <p:sp>
        <p:nvSpPr>
          <p:cNvPr id="4112" name="ZoneTexte 13">
            <a:extLst>
              <a:ext uri="{FF2B5EF4-FFF2-40B4-BE49-F238E27FC236}">
                <a16:creationId xmlns:a16="http://schemas.microsoft.com/office/drawing/2014/main" id="{ABFFFA3E-C4E8-E69B-7150-457D1F0AF529}"/>
              </a:ext>
            </a:extLst>
          </p:cNvPr>
          <p:cNvSpPr txBox="1">
            <a:spLocks noChangeArrowheads="1"/>
          </p:cNvSpPr>
          <p:nvPr/>
        </p:nvSpPr>
        <p:spPr bwMode="auto">
          <a:xfrm>
            <a:off x="8363602" y="2403585"/>
            <a:ext cx="1687488"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masculin</a:t>
            </a:r>
          </a:p>
        </p:txBody>
      </p:sp>
      <p:sp>
        <p:nvSpPr>
          <p:cNvPr id="4113" name="ZoneTexte 14">
            <a:extLst>
              <a:ext uri="{FF2B5EF4-FFF2-40B4-BE49-F238E27FC236}">
                <a16:creationId xmlns:a16="http://schemas.microsoft.com/office/drawing/2014/main" id="{C83E932F-723C-F199-B063-921565389611}"/>
              </a:ext>
            </a:extLst>
          </p:cNvPr>
          <p:cNvSpPr txBox="1">
            <a:spLocks noChangeArrowheads="1"/>
          </p:cNvSpPr>
          <p:nvPr/>
        </p:nvSpPr>
        <p:spPr bwMode="auto">
          <a:xfrm>
            <a:off x="6244600" y="2297861"/>
            <a:ext cx="1694840"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a:t>
            </a:r>
          </a:p>
        </p:txBody>
      </p:sp>
      <p:sp>
        <p:nvSpPr>
          <p:cNvPr id="4114" name="ZoneTexte 1">
            <a:extLst>
              <a:ext uri="{FF2B5EF4-FFF2-40B4-BE49-F238E27FC236}">
                <a16:creationId xmlns:a16="http://schemas.microsoft.com/office/drawing/2014/main" id="{F03640A3-C7B6-42BB-8CDC-0700F3D16CA1}"/>
              </a:ext>
            </a:extLst>
          </p:cNvPr>
          <p:cNvSpPr txBox="1">
            <a:spLocks noChangeArrowheads="1"/>
          </p:cNvSpPr>
          <p:nvPr/>
        </p:nvSpPr>
        <p:spPr bwMode="auto">
          <a:xfrm>
            <a:off x="5914670" y="3033376"/>
            <a:ext cx="1745042" cy="5232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Accouchement pendant études</a:t>
            </a:r>
          </a:p>
        </p:txBody>
      </p:sp>
      <p:sp>
        <p:nvSpPr>
          <p:cNvPr id="4115" name="ZoneTexte 13">
            <a:extLst>
              <a:ext uri="{FF2B5EF4-FFF2-40B4-BE49-F238E27FC236}">
                <a16:creationId xmlns:a16="http://schemas.microsoft.com/office/drawing/2014/main" id="{DC0AD082-C35E-4DAC-954A-072BEC424A24}"/>
              </a:ext>
            </a:extLst>
          </p:cNvPr>
          <p:cNvSpPr txBox="1">
            <a:spLocks noChangeArrowheads="1"/>
          </p:cNvSpPr>
          <p:nvPr/>
        </p:nvSpPr>
        <p:spPr bwMode="auto">
          <a:xfrm>
            <a:off x="7769104" y="3039752"/>
            <a:ext cx="1753793" cy="5232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Accouchement en dehors études</a:t>
            </a:r>
          </a:p>
        </p:txBody>
      </p:sp>
      <p:sp>
        <p:nvSpPr>
          <p:cNvPr id="4116" name="ZoneTexte 2">
            <a:extLst>
              <a:ext uri="{FF2B5EF4-FFF2-40B4-BE49-F238E27FC236}">
                <a16:creationId xmlns:a16="http://schemas.microsoft.com/office/drawing/2014/main" id="{7A5047CD-2F0C-119E-B8EF-A2C8D15709D8}"/>
              </a:ext>
            </a:extLst>
          </p:cNvPr>
          <p:cNvSpPr txBox="1">
            <a:spLocks noChangeArrowheads="1"/>
          </p:cNvSpPr>
          <p:nvPr/>
        </p:nvSpPr>
        <p:spPr bwMode="auto">
          <a:xfrm>
            <a:off x="5938463" y="4017222"/>
            <a:ext cx="1745042" cy="5232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Recrutement après diplôme</a:t>
            </a:r>
          </a:p>
        </p:txBody>
      </p:sp>
      <p:sp>
        <p:nvSpPr>
          <p:cNvPr id="4117" name="ZoneTexte 3">
            <a:extLst>
              <a:ext uri="{FF2B5EF4-FFF2-40B4-BE49-F238E27FC236}">
                <a16:creationId xmlns:a16="http://schemas.microsoft.com/office/drawing/2014/main" id="{8FFFF7F6-4B24-8294-EF35-76D1BE7D7C9F}"/>
              </a:ext>
            </a:extLst>
          </p:cNvPr>
          <p:cNvSpPr txBox="1">
            <a:spLocks noChangeArrowheads="1"/>
          </p:cNvSpPr>
          <p:nvPr/>
        </p:nvSpPr>
        <p:spPr bwMode="auto">
          <a:xfrm>
            <a:off x="5969462" y="4963711"/>
            <a:ext cx="805134" cy="5232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Avant 2 ans</a:t>
            </a:r>
          </a:p>
        </p:txBody>
      </p:sp>
      <p:sp>
        <p:nvSpPr>
          <p:cNvPr id="4118" name="ZoneTexte 16">
            <a:extLst>
              <a:ext uri="{FF2B5EF4-FFF2-40B4-BE49-F238E27FC236}">
                <a16:creationId xmlns:a16="http://schemas.microsoft.com/office/drawing/2014/main" id="{DBFF9ACC-8EED-7C2F-CCA6-1DE6F435371C}"/>
              </a:ext>
            </a:extLst>
          </p:cNvPr>
          <p:cNvSpPr txBox="1">
            <a:spLocks noChangeArrowheads="1"/>
          </p:cNvSpPr>
          <p:nvPr/>
        </p:nvSpPr>
        <p:spPr bwMode="auto">
          <a:xfrm>
            <a:off x="6858078" y="4977161"/>
            <a:ext cx="801634" cy="5232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Après 2 ans</a:t>
            </a:r>
          </a:p>
        </p:txBody>
      </p:sp>
      <p:sp>
        <p:nvSpPr>
          <p:cNvPr id="4119" name="ZoneTexte 11">
            <a:extLst>
              <a:ext uri="{FF2B5EF4-FFF2-40B4-BE49-F238E27FC236}">
                <a16:creationId xmlns:a16="http://schemas.microsoft.com/office/drawing/2014/main" id="{B244BC7C-6D78-1CCA-CD3B-1D6977B5F18B}"/>
              </a:ext>
            </a:extLst>
          </p:cNvPr>
          <p:cNvSpPr txBox="1">
            <a:spLocks noChangeArrowheads="1"/>
          </p:cNvSpPr>
          <p:nvPr/>
        </p:nvSpPr>
        <p:spPr bwMode="auto">
          <a:xfrm>
            <a:off x="5952220" y="5973670"/>
            <a:ext cx="1745042"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4 trimestres de bonification</a:t>
            </a:r>
          </a:p>
        </p:txBody>
      </p:sp>
      <p:sp>
        <p:nvSpPr>
          <p:cNvPr id="4120" name="ZoneTexte 4">
            <a:extLst>
              <a:ext uri="{FF2B5EF4-FFF2-40B4-BE49-F238E27FC236}">
                <a16:creationId xmlns:a16="http://schemas.microsoft.com/office/drawing/2014/main" id="{02C34E62-1E34-69E1-51F0-8707D9B50C52}"/>
              </a:ext>
            </a:extLst>
          </p:cNvPr>
          <p:cNvSpPr txBox="1">
            <a:spLocks noChangeArrowheads="1"/>
          </p:cNvSpPr>
          <p:nvPr/>
        </p:nvSpPr>
        <p:spPr bwMode="auto">
          <a:xfrm>
            <a:off x="8171132" y="6030126"/>
            <a:ext cx="1902567" cy="30777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Pas de bonification</a:t>
            </a:r>
          </a:p>
        </p:txBody>
      </p:sp>
      <p:sp>
        <p:nvSpPr>
          <p:cNvPr id="4121" name="ZoneTexte 4">
            <a:extLst>
              <a:ext uri="{FF2B5EF4-FFF2-40B4-BE49-F238E27FC236}">
                <a16:creationId xmlns:a16="http://schemas.microsoft.com/office/drawing/2014/main" id="{C04CAA9D-8ACA-9315-C83D-F4996AFCB71E}"/>
              </a:ext>
            </a:extLst>
          </p:cNvPr>
          <p:cNvSpPr txBox="1">
            <a:spLocks noChangeArrowheads="1"/>
          </p:cNvSpPr>
          <p:nvPr/>
        </p:nvSpPr>
        <p:spPr bwMode="auto">
          <a:xfrm>
            <a:off x="711926" y="3830362"/>
            <a:ext cx="4857775"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Réunir au moins 1 trimestre d’activité ou de chômage</a:t>
            </a:r>
          </a:p>
        </p:txBody>
      </p:sp>
      <p:sp>
        <p:nvSpPr>
          <p:cNvPr id="4122" name="Rectangle 4121">
            <a:extLst>
              <a:ext uri="{FF2B5EF4-FFF2-40B4-BE49-F238E27FC236}">
                <a16:creationId xmlns:a16="http://schemas.microsoft.com/office/drawing/2014/main" id="{FC741B79-2B5F-FE31-E4D9-2461E9CEBF9D}"/>
              </a:ext>
            </a:extLst>
          </p:cNvPr>
          <p:cNvSpPr/>
          <p:nvPr/>
        </p:nvSpPr>
        <p:spPr>
          <a:xfrm>
            <a:off x="2625646" y="3359608"/>
            <a:ext cx="1053819" cy="325554"/>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F2270"/>
                </a:solidFill>
                <a:latin typeface="Calibri" panose="020F0502020204030204" pitchFamily="34" charset="0"/>
                <a:ea typeface="Calibri" panose="020F0502020204030204" pitchFamily="34" charset="0"/>
                <a:cs typeface="Calibri" panose="020F0502020204030204" pitchFamily="34" charset="0"/>
              </a:rPr>
              <a:t>OU</a:t>
            </a:r>
          </a:p>
        </p:txBody>
      </p:sp>
      <p:cxnSp>
        <p:nvCxnSpPr>
          <p:cNvPr id="4123" name="Connecteur droit avec flèche 4122">
            <a:extLst>
              <a:ext uri="{FF2B5EF4-FFF2-40B4-BE49-F238E27FC236}">
                <a16:creationId xmlns:a16="http://schemas.microsoft.com/office/drawing/2014/main" id="{2E497C2C-0766-C32B-3608-5CCA5BBD14C2}"/>
              </a:ext>
            </a:extLst>
          </p:cNvPr>
          <p:cNvCxnSpPr/>
          <p:nvPr/>
        </p:nvCxnSpPr>
        <p:spPr>
          <a:xfrm>
            <a:off x="1621618" y="4225840"/>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4" name="Connecteur droit avec flèche 4123">
            <a:extLst>
              <a:ext uri="{FF2B5EF4-FFF2-40B4-BE49-F238E27FC236}">
                <a16:creationId xmlns:a16="http://schemas.microsoft.com/office/drawing/2014/main" id="{07E79762-8B30-014B-1E4E-CB568CBBA204}"/>
              </a:ext>
            </a:extLst>
          </p:cNvPr>
          <p:cNvCxnSpPr/>
          <p:nvPr/>
        </p:nvCxnSpPr>
        <p:spPr>
          <a:xfrm>
            <a:off x="4155944" y="4196342"/>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5" name="Connecteur droit avec flèche 4124">
            <a:extLst>
              <a:ext uri="{FF2B5EF4-FFF2-40B4-BE49-F238E27FC236}">
                <a16:creationId xmlns:a16="http://schemas.microsoft.com/office/drawing/2014/main" id="{D7C87B81-4F0E-2593-6D1B-1B19CA42D66E}"/>
              </a:ext>
            </a:extLst>
          </p:cNvPr>
          <p:cNvCxnSpPr/>
          <p:nvPr/>
        </p:nvCxnSpPr>
        <p:spPr>
          <a:xfrm>
            <a:off x="1604582" y="5301868"/>
            <a:ext cx="0" cy="84781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6" name="Connecteur droit avec flèche 4125">
            <a:extLst>
              <a:ext uri="{FF2B5EF4-FFF2-40B4-BE49-F238E27FC236}">
                <a16:creationId xmlns:a16="http://schemas.microsoft.com/office/drawing/2014/main" id="{B2821CB0-76B2-DF77-2208-FB8D23CCDE91}"/>
              </a:ext>
            </a:extLst>
          </p:cNvPr>
          <p:cNvCxnSpPr/>
          <p:nvPr/>
        </p:nvCxnSpPr>
        <p:spPr>
          <a:xfrm>
            <a:off x="4149565" y="5285264"/>
            <a:ext cx="0" cy="2124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7" name="Connecteur droit avec flèche 4126">
            <a:extLst>
              <a:ext uri="{FF2B5EF4-FFF2-40B4-BE49-F238E27FC236}">
                <a16:creationId xmlns:a16="http://schemas.microsoft.com/office/drawing/2014/main" id="{E80E9300-7C0A-677E-CF1B-8C6CAF0542DC}"/>
              </a:ext>
            </a:extLst>
          </p:cNvPr>
          <p:cNvCxnSpPr/>
          <p:nvPr/>
        </p:nvCxnSpPr>
        <p:spPr>
          <a:xfrm>
            <a:off x="4155944" y="5935602"/>
            <a:ext cx="0" cy="214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8" name="Connecteur droit avec flèche 4127">
            <a:extLst>
              <a:ext uri="{FF2B5EF4-FFF2-40B4-BE49-F238E27FC236}">
                <a16:creationId xmlns:a16="http://schemas.microsoft.com/office/drawing/2014/main" id="{6570EF65-C981-997B-D54C-40F03FBDA17F}"/>
              </a:ext>
            </a:extLst>
          </p:cNvPr>
          <p:cNvCxnSpPr/>
          <p:nvPr/>
        </p:nvCxnSpPr>
        <p:spPr>
          <a:xfrm>
            <a:off x="7092020" y="1850009"/>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29" name="Connecteur droit avec flèche 4128">
            <a:extLst>
              <a:ext uri="{FF2B5EF4-FFF2-40B4-BE49-F238E27FC236}">
                <a16:creationId xmlns:a16="http://schemas.microsoft.com/office/drawing/2014/main" id="{8D37E3E2-8D95-3F79-FB9C-2364B216AFA1}"/>
              </a:ext>
            </a:extLst>
          </p:cNvPr>
          <p:cNvCxnSpPr/>
          <p:nvPr/>
        </p:nvCxnSpPr>
        <p:spPr>
          <a:xfrm>
            <a:off x="8913389" y="1850009"/>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0" name="Connecteur droit avec flèche 4129">
            <a:extLst>
              <a:ext uri="{FF2B5EF4-FFF2-40B4-BE49-F238E27FC236}">
                <a16:creationId xmlns:a16="http://schemas.microsoft.com/office/drawing/2014/main" id="{DC79860F-848B-1C5A-8CE2-8FC103EFBC6B}"/>
              </a:ext>
            </a:extLst>
          </p:cNvPr>
          <p:cNvCxnSpPr>
            <a:cxnSpLocks/>
          </p:cNvCxnSpPr>
          <p:nvPr/>
        </p:nvCxnSpPr>
        <p:spPr>
          <a:xfrm>
            <a:off x="8646000" y="3640811"/>
            <a:ext cx="0" cy="23463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1" name="Connecteur droit avec flèche 4130">
            <a:extLst>
              <a:ext uri="{FF2B5EF4-FFF2-40B4-BE49-F238E27FC236}">
                <a16:creationId xmlns:a16="http://schemas.microsoft.com/office/drawing/2014/main" id="{CC51406B-70D3-6B01-02AE-D5EE933A27AF}"/>
              </a:ext>
            </a:extLst>
          </p:cNvPr>
          <p:cNvCxnSpPr>
            <a:cxnSpLocks/>
          </p:cNvCxnSpPr>
          <p:nvPr/>
        </p:nvCxnSpPr>
        <p:spPr>
          <a:xfrm>
            <a:off x="9872053" y="2742923"/>
            <a:ext cx="0" cy="319267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2" name="Connecteur droit avec flèche 4131">
            <a:extLst>
              <a:ext uri="{FF2B5EF4-FFF2-40B4-BE49-F238E27FC236}">
                <a16:creationId xmlns:a16="http://schemas.microsoft.com/office/drawing/2014/main" id="{961D8458-D485-B24F-41BB-83CEEED79E08}"/>
              </a:ext>
            </a:extLst>
          </p:cNvPr>
          <p:cNvCxnSpPr/>
          <p:nvPr/>
        </p:nvCxnSpPr>
        <p:spPr>
          <a:xfrm>
            <a:off x="6824741" y="3576473"/>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3" name="Connecteur droit avec flèche 4132">
            <a:extLst>
              <a:ext uri="{FF2B5EF4-FFF2-40B4-BE49-F238E27FC236}">
                <a16:creationId xmlns:a16="http://schemas.microsoft.com/office/drawing/2014/main" id="{2B9BE665-C1BC-29D7-7F58-928E448A1CEF}"/>
              </a:ext>
            </a:extLst>
          </p:cNvPr>
          <p:cNvCxnSpPr/>
          <p:nvPr/>
        </p:nvCxnSpPr>
        <p:spPr>
          <a:xfrm>
            <a:off x="6378498" y="4563493"/>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4" name="Connecteur droit avec flèche 4133">
            <a:extLst>
              <a:ext uri="{FF2B5EF4-FFF2-40B4-BE49-F238E27FC236}">
                <a16:creationId xmlns:a16="http://schemas.microsoft.com/office/drawing/2014/main" id="{B7283920-A622-448F-A247-CCE730DDD0B7}"/>
              </a:ext>
            </a:extLst>
          </p:cNvPr>
          <p:cNvCxnSpPr/>
          <p:nvPr/>
        </p:nvCxnSpPr>
        <p:spPr>
          <a:xfrm>
            <a:off x="7203155" y="4540442"/>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5" name="Connecteur droit avec flèche 4134">
            <a:extLst>
              <a:ext uri="{FF2B5EF4-FFF2-40B4-BE49-F238E27FC236}">
                <a16:creationId xmlns:a16="http://schemas.microsoft.com/office/drawing/2014/main" id="{37C7D753-30B7-357E-60C4-13A8339F7775}"/>
              </a:ext>
            </a:extLst>
          </p:cNvPr>
          <p:cNvCxnSpPr>
            <a:cxnSpLocks/>
          </p:cNvCxnSpPr>
          <p:nvPr/>
        </p:nvCxnSpPr>
        <p:spPr>
          <a:xfrm>
            <a:off x="7155899" y="5531216"/>
            <a:ext cx="1207703" cy="4559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6" name="Connecteur droit avec flèche 4135">
            <a:extLst>
              <a:ext uri="{FF2B5EF4-FFF2-40B4-BE49-F238E27FC236}">
                <a16:creationId xmlns:a16="http://schemas.microsoft.com/office/drawing/2014/main" id="{D1667B1F-7C8C-C647-6F70-E927C0759039}"/>
              </a:ext>
            </a:extLst>
          </p:cNvPr>
          <p:cNvCxnSpPr/>
          <p:nvPr/>
        </p:nvCxnSpPr>
        <p:spPr>
          <a:xfrm>
            <a:off x="6378498" y="5488253"/>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7" name="Connecteur droit avec flèche 4136">
            <a:extLst>
              <a:ext uri="{FF2B5EF4-FFF2-40B4-BE49-F238E27FC236}">
                <a16:creationId xmlns:a16="http://schemas.microsoft.com/office/drawing/2014/main" id="{6383DDD6-4A61-BCB6-BD75-3BFABF9680C2}"/>
              </a:ext>
            </a:extLst>
          </p:cNvPr>
          <p:cNvCxnSpPr/>
          <p:nvPr/>
        </p:nvCxnSpPr>
        <p:spPr>
          <a:xfrm>
            <a:off x="6845285" y="2624547"/>
            <a:ext cx="0" cy="367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38" name="Connecteur droit avec flèche 4137">
            <a:extLst>
              <a:ext uri="{FF2B5EF4-FFF2-40B4-BE49-F238E27FC236}">
                <a16:creationId xmlns:a16="http://schemas.microsoft.com/office/drawing/2014/main" id="{0CA5E5F8-9DA6-B0C4-9BEA-9013DACB7066}"/>
              </a:ext>
            </a:extLst>
          </p:cNvPr>
          <p:cNvCxnSpPr/>
          <p:nvPr/>
        </p:nvCxnSpPr>
        <p:spPr>
          <a:xfrm>
            <a:off x="7304374" y="2643766"/>
            <a:ext cx="1020420" cy="34317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139" name="ZoneTexte 4138">
            <a:extLst>
              <a:ext uri="{FF2B5EF4-FFF2-40B4-BE49-F238E27FC236}">
                <a16:creationId xmlns:a16="http://schemas.microsoft.com/office/drawing/2014/main" id="{F97B9660-5E65-606C-3D6E-FCB25F41FFF0}"/>
              </a:ext>
            </a:extLst>
          </p:cNvPr>
          <p:cNvSpPr txBox="1"/>
          <p:nvPr/>
        </p:nvSpPr>
        <p:spPr>
          <a:xfrm>
            <a:off x="711926" y="6977894"/>
            <a:ext cx="9361773" cy="523220"/>
          </a:xfrm>
          <a:prstGeom prst="rect">
            <a:avLst/>
          </a:prstGeom>
          <a:solidFill>
            <a:schemeClr val="bg2">
              <a:lumMod val="40000"/>
              <a:lumOff val="60000"/>
            </a:schemeClr>
          </a:solidFill>
        </p:spPr>
        <p:txBody>
          <a:bodyPr wrap="square" rtlCol="0">
            <a:spAutoFit/>
          </a:bodyPr>
          <a:lstStyle/>
          <a:p>
            <a:pPr marL="315039" indent="-315039">
              <a:buFont typeface="Wingdings" panose="05000000000000000000" pitchFamily="2" charset="2"/>
              <a:buChar char="Ø"/>
            </a:pPr>
            <a:r>
              <a:rPr lang="fr-FR" sz="1400" b="1" dirty="0">
                <a:solidFill>
                  <a:srgbClr val="3F2270"/>
                </a:solidFill>
                <a:latin typeface="Calibri" panose="020F0502020204030204" pitchFamily="34" charset="0"/>
                <a:ea typeface="Calibri" panose="020F0502020204030204" pitchFamily="34" charset="0"/>
                <a:cs typeface="Calibri" panose="020F0502020204030204" pitchFamily="34" charset="0"/>
              </a:rPr>
              <a:t>Si l’agent féminin n’obtient pas de bonification CNRACL =  4 trimestres de durée d’assurance pour la maternité et 4 trimestres de durée d’assurance pour l’éducation</a:t>
            </a:r>
          </a:p>
        </p:txBody>
      </p:sp>
    </p:spTree>
    <p:extLst>
      <p:ext uri="{BB962C8B-B14F-4D97-AF65-F5344CB8AC3E}">
        <p14:creationId xmlns:p14="http://schemas.microsoft.com/office/powerpoint/2010/main" val="134865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112"/>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390654" y="-11076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Enfants nés à compter de 2004</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31</a:t>
            </a:fld>
            <a:endParaRPr lang="fr-FR" altLang="fr-FR"/>
          </a:p>
        </p:txBody>
      </p:sp>
      <p:sp>
        <p:nvSpPr>
          <p:cNvPr id="6" name="Espace réservé du contenu 1"/>
          <p:cNvSpPr>
            <a:spLocks noGrp="1"/>
          </p:cNvSpPr>
          <p:nvPr>
            <p:ph idx="1"/>
          </p:nvPr>
        </p:nvSpPr>
        <p:spPr>
          <a:xfrm>
            <a:off x="390654" y="3116407"/>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7C1A74CD-AD09-D52C-415C-92BBD4813003}"/>
              </a:ext>
            </a:extLst>
          </p:cNvPr>
          <p:cNvSpPr txBox="1">
            <a:spLocks noChangeArrowheads="1"/>
          </p:cNvSpPr>
          <p:nvPr/>
        </p:nvSpPr>
        <p:spPr bwMode="auto">
          <a:xfrm>
            <a:off x="967469" y="1480747"/>
            <a:ext cx="2242125" cy="3077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Pas d’interruption</a:t>
            </a:r>
          </a:p>
        </p:txBody>
      </p:sp>
      <p:sp>
        <p:nvSpPr>
          <p:cNvPr id="5" name="ZoneTexte 4">
            <a:extLst>
              <a:ext uri="{FF2B5EF4-FFF2-40B4-BE49-F238E27FC236}">
                <a16:creationId xmlns:a16="http://schemas.microsoft.com/office/drawing/2014/main" id="{25C7F4DA-3E17-8F87-D181-9EF0501614D6}"/>
              </a:ext>
            </a:extLst>
          </p:cNvPr>
          <p:cNvSpPr txBox="1">
            <a:spLocks noChangeArrowheads="1"/>
          </p:cNvSpPr>
          <p:nvPr/>
        </p:nvSpPr>
        <p:spPr bwMode="auto">
          <a:xfrm>
            <a:off x="4819864" y="1379230"/>
            <a:ext cx="5423379" cy="95410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Interruption (congé parental et dispo pour élever un enfant limité à 3 ans par enfant et congé de présence parentale limité à 1 an par enfant)</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ET / OU</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Réduction d’activité (temps partiel de droit de 50% à 80%) </a:t>
            </a:r>
          </a:p>
        </p:txBody>
      </p:sp>
      <p:sp>
        <p:nvSpPr>
          <p:cNvPr id="7" name="ZoneTexte 10">
            <a:extLst>
              <a:ext uri="{FF2B5EF4-FFF2-40B4-BE49-F238E27FC236}">
                <a16:creationId xmlns:a16="http://schemas.microsoft.com/office/drawing/2014/main" id="{88B73575-C3C7-3CCA-4870-49D6425DA8AB}"/>
              </a:ext>
            </a:extLst>
          </p:cNvPr>
          <p:cNvSpPr txBox="1">
            <a:spLocks noChangeArrowheads="1"/>
          </p:cNvSpPr>
          <p:nvPr/>
        </p:nvSpPr>
        <p:spPr bwMode="auto">
          <a:xfrm>
            <a:off x="967469" y="2492593"/>
            <a:ext cx="2242125"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Femme fonctionnaire ayant accouché</a:t>
            </a:r>
          </a:p>
        </p:txBody>
      </p:sp>
      <p:sp>
        <p:nvSpPr>
          <p:cNvPr id="9" name="ZoneTexte 11">
            <a:extLst>
              <a:ext uri="{FF2B5EF4-FFF2-40B4-BE49-F238E27FC236}">
                <a16:creationId xmlns:a16="http://schemas.microsoft.com/office/drawing/2014/main" id="{1A9229EA-F959-44E4-2CD1-E3FD52D07103}"/>
              </a:ext>
            </a:extLst>
          </p:cNvPr>
          <p:cNvSpPr txBox="1">
            <a:spLocks noChangeArrowheads="1"/>
          </p:cNvSpPr>
          <p:nvPr/>
        </p:nvSpPr>
        <p:spPr bwMode="auto">
          <a:xfrm>
            <a:off x="741682" y="3770971"/>
            <a:ext cx="1295216"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Né avant recrutement</a:t>
            </a:r>
          </a:p>
        </p:txBody>
      </p:sp>
      <p:sp>
        <p:nvSpPr>
          <p:cNvPr id="10" name="ZoneTexte 12">
            <a:extLst>
              <a:ext uri="{FF2B5EF4-FFF2-40B4-BE49-F238E27FC236}">
                <a16:creationId xmlns:a16="http://schemas.microsoft.com/office/drawing/2014/main" id="{CB12540A-73EA-D088-2F07-A9A69951A247}"/>
              </a:ext>
            </a:extLst>
          </p:cNvPr>
          <p:cNvSpPr txBox="1">
            <a:spLocks noChangeArrowheads="1"/>
          </p:cNvSpPr>
          <p:nvPr/>
        </p:nvSpPr>
        <p:spPr bwMode="auto">
          <a:xfrm>
            <a:off x="2162362" y="3780631"/>
            <a:ext cx="1249709"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Né après recrutement</a:t>
            </a:r>
          </a:p>
        </p:txBody>
      </p:sp>
      <p:sp>
        <p:nvSpPr>
          <p:cNvPr id="11" name="ZoneTexte 13">
            <a:extLst>
              <a:ext uri="{FF2B5EF4-FFF2-40B4-BE49-F238E27FC236}">
                <a16:creationId xmlns:a16="http://schemas.microsoft.com/office/drawing/2014/main" id="{4EBE4B94-D398-67D3-AB6E-3D5586D292C9}"/>
              </a:ext>
            </a:extLst>
          </p:cNvPr>
          <p:cNvSpPr txBox="1">
            <a:spLocks noChangeArrowheads="1"/>
          </p:cNvSpPr>
          <p:nvPr/>
        </p:nvSpPr>
        <p:spPr bwMode="auto">
          <a:xfrm>
            <a:off x="557622" y="5053617"/>
            <a:ext cx="1506236"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8 trimestres de durée d’assurance</a:t>
            </a:r>
          </a:p>
        </p:txBody>
      </p:sp>
      <p:sp>
        <p:nvSpPr>
          <p:cNvPr id="12" name="ZoneTexte 14">
            <a:extLst>
              <a:ext uri="{FF2B5EF4-FFF2-40B4-BE49-F238E27FC236}">
                <a16:creationId xmlns:a16="http://schemas.microsoft.com/office/drawing/2014/main" id="{CDE07C2D-38E7-7B01-AE2F-341C4336DDC5}"/>
              </a:ext>
            </a:extLst>
          </p:cNvPr>
          <p:cNvSpPr txBox="1">
            <a:spLocks noChangeArrowheads="1"/>
          </p:cNvSpPr>
          <p:nvPr/>
        </p:nvSpPr>
        <p:spPr bwMode="auto">
          <a:xfrm>
            <a:off x="2171959" y="5045531"/>
            <a:ext cx="1506235"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2 trimestres de durée d’assurance</a:t>
            </a:r>
          </a:p>
        </p:txBody>
      </p:sp>
      <p:sp>
        <p:nvSpPr>
          <p:cNvPr id="13" name="ZoneTexte 19">
            <a:extLst>
              <a:ext uri="{FF2B5EF4-FFF2-40B4-BE49-F238E27FC236}">
                <a16:creationId xmlns:a16="http://schemas.microsoft.com/office/drawing/2014/main" id="{4120331E-4E5D-CA7C-2015-7D7E806D91AF}"/>
              </a:ext>
            </a:extLst>
          </p:cNvPr>
          <p:cNvSpPr txBox="1">
            <a:spLocks noChangeArrowheads="1"/>
          </p:cNvSpPr>
          <p:nvPr/>
        </p:nvSpPr>
        <p:spPr bwMode="auto">
          <a:xfrm>
            <a:off x="5000143" y="2745313"/>
            <a:ext cx="2340141" cy="5232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Interruption &lt; 6 mois ou réduction</a:t>
            </a:r>
          </a:p>
        </p:txBody>
      </p:sp>
      <p:sp>
        <p:nvSpPr>
          <p:cNvPr id="14" name="ZoneTexte 20">
            <a:extLst>
              <a:ext uri="{FF2B5EF4-FFF2-40B4-BE49-F238E27FC236}">
                <a16:creationId xmlns:a16="http://schemas.microsoft.com/office/drawing/2014/main" id="{1A61706A-02AA-D7CE-AFFD-407A8397649C}"/>
              </a:ext>
            </a:extLst>
          </p:cNvPr>
          <p:cNvSpPr txBox="1">
            <a:spLocks noChangeArrowheads="1"/>
          </p:cNvSpPr>
          <p:nvPr/>
        </p:nvSpPr>
        <p:spPr bwMode="auto">
          <a:xfrm>
            <a:off x="7814612" y="2755664"/>
            <a:ext cx="2137107" cy="3077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Interruption &gt; ou = 6 mois</a:t>
            </a:r>
          </a:p>
        </p:txBody>
      </p:sp>
      <p:sp>
        <p:nvSpPr>
          <p:cNvPr id="15" name="ZoneTexte 21">
            <a:extLst>
              <a:ext uri="{FF2B5EF4-FFF2-40B4-BE49-F238E27FC236}">
                <a16:creationId xmlns:a16="http://schemas.microsoft.com/office/drawing/2014/main" id="{E84E007A-13D4-8A81-F726-E039D1C33518}"/>
              </a:ext>
            </a:extLst>
          </p:cNvPr>
          <p:cNvSpPr txBox="1">
            <a:spLocks noChangeArrowheads="1"/>
          </p:cNvSpPr>
          <p:nvPr/>
        </p:nvSpPr>
        <p:spPr bwMode="auto">
          <a:xfrm>
            <a:off x="5000143" y="3737212"/>
            <a:ext cx="1053676"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masculin</a:t>
            </a:r>
          </a:p>
        </p:txBody>
      </p:sp>
      <p:sp>
        <p:nvSpPr>
          <p:cNvPr id="16" name="ZoneTexte 22">
            <a:extLst>
              <a:ext uri="{FF2B5EF4-FFF2-40B4-BE49-F238E27FC236}">
                <a16:creationId xmlns:a16="http://schemas.microsoft.com/office/drawing/2014/main" id="{3705FE05-5A58-1DCF-3598-E2F14D45840A}"/>
              </a:ext>
            </a:extLst>
          </p:cNvPr>
          <p:cNvSpPr txBox="1">
            <a:spLocks noChangeArrowheads="1"/>
          </p:cNvSpPr>
          <p:nvPr/>
        </p:nvSpPr>
        <p:spPr bwMode="auto">
          <a:xfrm>
            <a:off x="6170213" y="3727149"/>
            <a:ext cx="115694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a:t>
            </a:r>
          </a:p>
        </p:txBody>
      </p:sp>
      <p:sp>
        <p:nvSpPr>
          <p:cNvPr id="17" name="ZoneTexte 23">
            <a:extLst>
              <a:ext uri="{FF2B5EF4-FFF2-40B4-BE49-F238E27FC236}">
                <a16:creationId xmlns:a16="http://schemas.microsoft.com/office/drawing/2014/main" id="{E0D5E263-ADE2-1711-38B2-640879A7E177}"/>
              </a:ext>
            </a:extLst>
          </p:cNvPr>
          <p:cNvSpPr txBox="1">
            <a:spLocks noChangeArrowheads="1"/>
          </p:cNvSpPr>
          <p:nvPr/>
        </p:nvSpPr>
        <p:spPr bwMode="auto">
          <a:xfrm>
            <a:off x="5456911" y="4716557"/>
            <a:ext cx="128121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Né avant recrutement</a:t>
            </a:r>
          </a:p>
        </p:txBody>
      </p:sp>
      <p:sp>
        <p:nvSpPr>
          <p:cNvPr id="18" name="ZoneTexte 24">
            <a:extLst>
              <a:ext uri="{FF2B5EF4-FFF2-40B4-BE49-F238E27FC236}">
                <a16:creationId xmlns:a16="http://schemas.microsoft.com/office/drawing/2014/main" id="{7ACC482C-DF56-B970-7AC8-60F669898DB0}"/>
              </a:ext>
            </a:extLst>
          </p:cNvPr>
          <p:cNvSpPr txBox="1">
            <a:spLocks noChangeArrowheads="1"/>
          </p:cNvSpPr>
          <p:nvPr/>
        </p:nvSpPr>
        <p:spPr bwMode="auto">
          <a:xfrm>
            <a:off x="6854190" y="4716557"/>
            <a:ext cx="1354726"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Né après recrutement</a:t>
            </a:r>
          </a:p>
        </p:txBody>
      </p:sp>
      <p:sp>
        <p:nvSpPr>
          <p:cNvPr id="19" name="ZoneTexte 25">
            <a:extLst>
              <a:ext uri="{FF2B5EF4-FFF2-40B4-BE49-F238E27FC236}">
                <a16:creationId xmlns:a16="http://schemas.microsoft.com/office/drawing/2014/main" id="{93AF0252-57D0-8405-4DA4-5F40C21EB95D}"/>
              </a:ext>
            </a:extLst>
          </p:cNvPr>
          <p:cNvSpPr txBox="1">
            <a:spLocks noChangeArrowheads="1"/>
          </p:cNvSpPr>
          <p:nvPr/>
        </p:nvSpPr>
        <p:spPr bwMode="auto">
          <a:xfrm>
            <a:off x="4388377" y="5690537"/>
            <a:ext cx="23903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Prise en compte à titre gratuit, limité à 3 ans par enfant</a:t>
            </a:r>
          </a:p>
        </p:txBody>
      </p:sp>
      <p:sp>
        <p:nvSpPr>
          <p:cNvPr id="20" name="Rectangle 27">
            <a:extLst>
              <a:ext uri="{FF2B5EF4-FFF2-40B4-BE49-F238E27FC236}">
                <a16:creationId xmlns:a16="http://schemas.microsoft.com/office/drawing/2014/main" id="{6422F090-065C-E1EC-7B52-043A9A47F702}"/>
              </a:ext>
            </a:extLst>
          </p:cNvPr>
          <p:cNvSpPr>
            <a:spLocks noChangeArrowheads="1"/>
          </p:cNvSpPr>
          <p:nvPr/>
        </p:nvSpPr>
        <p:spPr bwMode="auto">
          <a:xfrm>
            <a:off x="6858952" y="5664944"/>
            <a:ext cx="158408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2 trimestres de</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durée d’assurance</a:t>
            </a:r>
          </a:p>
        </p:txBody>
      </p:sp>
      <p:sp>
        <p:nvSpPr>
          <p:cNvPr id="21" name="ZoneTexte 28">
            <a:extLst>
              <a:ext uri="{FF2B5EF4-FFF2-40B4-BE49-F238E27FC236}">
                <a16:creationId xmlns:a16="http://schemas.microsoft.com/office/drawing/2014/main" id="{FB247BE2-0D79-D57C-0F02-3A5C63B18F9D}"/>
              </a:ext>
            </a:extLst>
          </p:cNvPr>
          <p:cNvSpPr txBox="1">
            <a:spLocks noChangeArrowheads="1"/>
          </p:cNvSpPr>
          <p:nvPr/>
        </p:nvSpPr>
        <p:spPr bwMode="auto">
          <a:xfrm>
            <a:off x="7762760" y="3732594"/>
            <a:ext cx="2105245"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Prise en compte à titre gratuit, limité à </a:t>
            </a:r>
          </a:p>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3 ans par enfant</a:t>
            </a:r>
          </a:p>
        </p:txBody>
      </p:sp>
      <p:sp>
        <p:nvSpPr>
          <p:cNvPr id="22" name="ZoneTexte 29">
            <a:extLst>
              <a:ext uri="{FF2B5EF4-FFF2-40B4-BE49-F238E27FC236}">
                <a16:creationId xmlns:a16="http://schemas.microsoft.com/office/drawing/2014/main" id="{11CFEEFF-3253-98D5-C6C2-FB7893C71CCE}"/>
              </a:ext>
            </a:extLst>
          </p:cNvPr>
          <p:cNvSpPr txBox="1">
            <a:spLocks noChangeArrowheads="1"/>
          </p:cNvSpPr>
          <p:nvPr/>
        </p:nvSpPr>
        <p:spPr bwMode="auto">
          <a:xfrm>
            <a:off x="3622663" y="1459744"/>
            <a:ext cx="789381"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latin typeface="Calibri" panose="020F0502020204030204" pitchFamily="34" charset="0"/>
                <a:ea typeface="Calibri" panose="020F0502020204030204" pitchFamily="34" charset="0"/>
                <a:cs typeface="Calibri" panose="020F0502020204030204" pitchFamily="34" charset="0"/>
              </a:rPr>
              <a:t>OU</a:t>
            </a:r>
          </a:p>
        </p:txBody>
      </p:sp>
      <p:cxnSp>
        <p:nvCxnSpPr>
          <p:cNvPr id="23" name="Connecteur droit avec flèche 22">
            <a:extLst>
              <a:ext uri="{FF2B5EF4-FFF2-40B4-BE49-F238E27FC236}">
                <a16:creationId xmlns:a16="http://schemas.microsoft.com/office/drawing/2014/main" id="{40A1E50F-7E02-23E2-3131-A2EE638BD4BE}"/>
              </a:ext>
            </a:extLst>
          </p:cNvPr>
          <p:cNvCxnSpPr/>
          <p:nvPr/>
        </p:nvCxnSpPr>
        <p:spPr>
          <a:xfrm>
            <a:off x="2036898" y="1788524"/>
            <a:ext cx="0" cy="6351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72E047C-4F87-58F3-7E2C-960F9F5CFE05}"/>
              </a:ext>
            </a:extLst>
          </p:cNvPr>
          <p:cNvCxnSpPr/>
          <p:nvPr/>
        </p:nvCxnSpPr>
        <p:spPr>
          <a:xfrm>
            <a:off x="1397867" y="3056112"/>
            <a:ext cx="0" cy="6351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B1785E2-0313-A921-6569-174F3754AFE5}"/>
              </a:ext>
            </a:extLst>
          </p:cNvPr>
          <p:cNvCxnSpPr/>
          <p:nvPr/>
        </p:nvCxnSpPr>
        <p:spPr>
          <a:xfrm>
            <a:off x="2610396" y="3056112"/>
            <a:ext cx="0" cy="6351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CFF39162-023E-8D0D-0B02-A30DA478309B}"/>
              </a:ext>
            </a:extLst>
          </p:cNvPr>
          <p:cNvCxnSpPr/>
          <p:nvPr/>
        </p:nvCxnSpPr>
        <p:spPr>
          <a:xfrm>
            <a:off x="1400809" y="4357078"/>
            <a:ext cx="0" cy="6351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097637A2-AA98-F0F8-CEBE-CC9B6C967BD7}"/>
              </a:ext>
            </a:extLst>
          </p:cNvPr>
          <p:cNvCxnSpPr/>
          <p:nvPr/>
        </p:nvCxnSpPr>
        <p:spPr>
          <a:xfrm>
            <a:off x="2787216" y="4330672"/>
            <a:ext cx="0" cy="6351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6A57EAB-E432-B149-9E51-F0C6E8DA38CA}"/>
              </a:ext>
            </a:extLst>
          </p:cNvPr>
          <p:cNvCxnSpPr/>
          <p:nvPr/>
        </p:nvCxnSpPr>
        <p:spPr>
          <a:xfrm>
            <a:off x="6183340" y="2324345"/>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7C1D0703-64F7-B273-9D8B-0FAA9318DDC3}"/>
              </a:ext>
            </a:extLst>
          </p:cNvPr>
          <p:cNvCxnSpPr/>
          <p:nvPr/>
        </p:nvCxnSpPr>
        <p:spPr>
          <a:xfrm>
            <a:off x="8866238" y="2324345"/>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7A39A26B-8FB4-5E63-DA43-DE0BE0F9917E}"/>
              </a:ext>
            </a:extLst>
          </p:cNvPr>
          <p:cNvCxnSpPr>
            <a:cxnSpLocks/>
          </p:cNvCxnSpPr>
          <p:nvPr/>
        </p:nvCxnSpPr>
        <p:spPr>
          <a:xfrm>
            <a:off x="8853947" y="3119835"/>
            <a:ext cx="0" cy="57141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B130E73-3C11-5E27-4531-84EFA9E6061F}"/>
              </a:ext>
            </a:extLst>
          </p:cNvPr>
          <p:cNvCxnSpPr/>
          <p:nvPr/>
        </p:nvCxnSpPr>
        <p:spPr>
          <a:xfrm>
            <a:off x="6759030" y="3296093"/>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96" name="Connecteur droit avec flèche 4095">
            <a:extLst>
              <a:ext uri="{FF2B5EF4-FFF2-40B4-BE49-F238E27FC236}">
                <a16:creationId xmlns:a16="http://schemas.microsoft.com/office/drawing/2014/main" id="{4C807757-C6D5-5452-FD9E-15627BA25A26}"/>
              </a:ext>
            </a:extLst>
          </p:cNvPr>
          <p:cNvCxnSpPr/>
          <p:nvPr/>
        </p:nvCxnSpPr>
        <p:spPr>
          <a:xfrm>
            <a:off x="5518400" y="3296093"/>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97" name="Connecteur droit avec flèche 4096">
            <a:extLst>
              <a:ext uri="{FF2B5EF4-FFF2-40B4-BE49-F238E27FC236}">
                <a16:creationId xmlns:a16="http://schemas.microsoft.com/office/drawing/2014/main" id="{213EFEA3-9A98-07EE-6D2C-228E86EDC7E8}"/>
              </a:ext>
            </a:extLst>
          </p:cNvPr>
          <p:cNvCxnSpPr/>
          <p:nvPr/>
        </p:nvCxnSpPr>
        <p:spPr>
          <a:xfrm>
            <a:off x="6999274" y="4260432"/>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99" name="Connecteur droit avec flèche 4098">
            <a:extLst>
              <a:ext uri="{FF2B5EF4-FFF2-40B4-BE49-F238E27FC236}">
                <a16:creationId xmlns:a16="http://schemas.microsoft.com/office/drawing/2014/main" id="{ECD44EDB-75A7-41C0-7087-BAA48696888C}"/>
              </a:ext>
            </a:extLst>
          </p:cNvPr>
          <p:cNvCxnSpPr>
            <a:cxnSpLocks/>
          </p:cNvCxnSpPr>
          <p:nvPr/>
        </p:nvCxnSpPr>
        <p:spPr>
          <a:xfrm>
            <a:off x="5202684" y="4297162"/>
            <a:ext cx="0" cy="13355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00" name="Connecteur droit avec flèche 4099">
            <a:extLst>
              <a:ext uri="{FF2B5EF4-FFF2-40B4-BE49-F238E27FC236}">
                <a16:creationId xmlns:a16="http://schemas.microsoft.com/office/drawing/2014/main" id="{1B456898-0B81-2750-C0E7-7E32619221BF}"/>
              </a:ext>
            </a:extLst>
          </p:cNvPr>
          <p:cNvCxnSpPr/>
          <p:nvPr/>
        </p:nvCxnSpPr>
        <p:spPr>
          <a:xfrm>
            <a:off x="6378798" y="4294191"/>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01" name="Connecteur droit avec flèche 4100">
            <a:extLst>
              <a:ext uri="{FF2B5EF4-FFF2-40B4-BE49-F238E27FC236}">
                <a16:creationId xmlns:a16="http://schemas.microsoft.com/office/drawing/2014/main" id="{F36E593C-099F-AF1D-C369-47A931C0E810}"/>
              </a:ext>
            </a:extLst>
          </p:cNvPr>
          <p:cNvCxnSpPr/>
          <p:nvPr/>
        </p:nvCxnSpPr>
        <p:spPr>
          <a:xfrm>
            <a:off x="7649072" y="5239777"/>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02" name="Connecteur droit avec flèche 4101">
            <a:extLst>
              <a:ext uri="{FF2B5EF4-FFF2-40B4-BE49-F238E27FC236}">
                <a16:creationId xmlns:a16="http://schemas.microsoft.com/office/drawing/2014/main" id="{3D472235-E711-6735-6B34-6C95C5746729}"/>
              </a:ext>
            </a:extLst>
          </p:cNvPr>
          <p:cNvCxnSpPr/>
          <p:nvPr/>
        </p:nvCxnSpPr>
        <p:spPr>
          <a:xfrm>
            <a:off x="6097518" y="5239777"/>
            <a:ext cx="0" cy="39515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03" name="Connecteur droit avec flèche 4102">
            <a:extLst>
              <a:ext uri="{FF2B5EF4-FFF2-40B4-BE49-F238E27FC236}">
                <a16:creationId xmlns:a16="http://schemas.microsoft.com/office/drawing/2014/main" id="{563B5E6D-3C9B-34C6-0217-15FE93ECC6D2}"/>
              </a:ext>
            </a:extLst>
          </p:cNvPr>
          <p:cNvCxnSpPr/>
          <p:nvPr/>
        </p:nvCxnSpPr>
        <p:spPr>
          <a:xfrm flipH="1">
            <a:off x="6348614" y="5251559"/>
            <a:ext cx="1270274" cy="38115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9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Durée d’assurance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32</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3" name="Group 83">
            <a:extLst>
              <a:ext uri="{FF2B5EF4-FFF2-40B4-BE49-F238E27FC236}">
                <a16:creationId xmlns:a16="http://schemas.microsoft.com/office/drawing/2014/main" id="{3778F713-51F4-C134-FACE-3B06E71076C5}"/>
              </a:ext>
            </a:extLst>
          </p:cNvPr>
          <p:cNvGraphicFramePr>
            <a:graphicFrameLocks/>
          </p:cNvGraphicFramePr>
          <p:nvPr>
            <p:extLst>
              <p:ext uri="{D42A27DB-BD31-4B8C-83A1-F6EECF244321}">
                <p14:modId xmlns:p14="http://schemas.microsoft.com/office/powerpoint/2010/main" val="2078601107"/>
              </p:ext>
            </p:extLst>
          </p:nvPr>
        </p:nvGraphicFramePr>
        <p:xfrm>
          <a:off x="666180" y="1764407"/>
          <a:ext cx="8928992" cy="3718162"/>
        </p:xfrm>
        <a:graphic>
          <a:graphicData uri="http://schemas.openxmlformats.org/drawingml/2006/table">
            <a:tbl>
              <a:tblPr/>
              <a:tblGrid>
                <a:gridCol w="5509436">
                  <a:extLst>
                    <a:ext uri="{9D8B030D-6E8A-4147-A177-3AD203B41FA5}">
                      <a16:colId xmlns:a16="http://schemas.microsoft.com/office/drawing/2014/main" val="20000"/>
                    </a:ext>
                  </a:extLst>
                </a:gridCol>
                <a:gridCol w="3419556">
                  <a:extLst>
                    <a:ext uri="{9D8B030D-6E8A-4147-A177-3AD203B41FA5}">
                      <a16:colId xmlns:a16="http://schemas.microsoft.com/office/drawing/2014/main" val="20001"/>
                    </a:ext>
                  </a:extLst>
                </a:gridCol>
              </a:tblGrid>
              <a:tr h="37638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à temps complet et validés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386">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defRPr/>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à partiel ou temps non complet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9354688"/>
                  </a:ext>
                </a:extLst>
              </a:tr>
              <a:tr h="360040">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civils effectifs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492">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Rachat d’études supérieures : options 2 ou 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42">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Bonifications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4166">
                <a:tc>
                  <a:txBody>
                    <a:bodyPr/>
                    <a:lstStyle>
                      <a:lvl1pPr algn="l">
                        <a:spcBef>
                          <a:spcPct val="20000"/>
                        </a:spcBef>
                        <a:buClr>
                          <a:srgbClr val="ED1C24"/>
                        </a:buClr>
                        <a:buFont typeface="Wingdings" pitchFamily="2" charset="2"/>
                        <a:defRPr sz="2800" b="1">
                          <a:solidFill>
                            <a:schemeClr val="tx1"/>
                          </a:solidFill>
                          <a:latin typeface="Arial" charset="0"/>
                        </a:defRPr>
                      </a:lvl1pPr>
                      <a:lvl2pPr algn="l">
                        <a:spcBef>
                          <a:spcPct val="20000"/>
                        </a:spcBef>
                        <a:buClr>
                          <a:srgbClr val="728999"/>
                        </a:buClr>
                        <a:buFont typeface="Wingdings" pitchFamily="2" charset="2"/>
                        <a:defRPr sz="2400">
                          <a:solidFill>
                            <a:srgbClr val="728999"/>
                          </a:solidFill>
                          <a:latin typeface="Arial" charset="0"/>
                        </a:defRPr>
                      </a:lvl2pPr>
                      <a:lvl3pPr algn="l">
                        <a:spcBef>
                          <a:spcPct val="20000"/>
                        </a:spcBef>
                        <a:buClr>
                          <a:srgbClr val="728999"/>
                        </a:buClr>
                        <a:buFont typeface="Wingdings" pitchFamily="2" charset="2"/>
                        <a:defRPr sz="2000">
                          <a:solidFill>
                            <a:srgbClr val="728999"/>
                          </a:solidFill>
                          <a:latin typeface="Arial" charset="0"/>
                        </a:defRPr>
                      </a:lvl3pPr>
                      <a:lvl4pPr algn="l">
                        <a:spcBef>
                          <a:spcPct val="20000"/>
                        </a:spcBef>
                        <a:buFont typeface="Wingdings" pitchFamily="2" charset="2"/>
                        <a:defRPr>
                          <a:solidFill>
                            <a:srgbClr val="728999"/>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militaires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4166">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Trimestres acquis auprès d’autres régimes de retraite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66">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Majorations de durée d’assurance  pour enfant</a:t>
                      </a: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Totalité</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4166">
                <a:tc gridSpan="2">
                  <a:txBody>
                    <a:bodyPr/>
                    <a:lstStyle/>
                    <a:p>
                      <a:pPr marL="285750" marR="0" lvl="0" indent="-285750" algn="ctr" defTabSz="914400" rtl="0" eaLnBrk="1" fontAlgn="base" latinLnBrk="0" hangingPunct="1">
                        <a:lnSpc>
                          <a:spcPct val="100000"/>
                        </a:lnSpc>
                        <a:spcBef>
                          <a:spcPct val="20000"/>
                        </a:spcBef>
                        <a:spcAft>
                          <a:spcPct val="0"/>
                        </a:spcAft>
                        <a:buClr>
                          <a:srgbClr val="ED1C24"/>
                        </a:buClr>
                        <a:buSzTx/>
                        <a:buFont typeface="Wingdings" panose="05000000000000000000" pitchFamily="2" charset="2"/>
                        <a:buChar char="Ø"/>
                        <a:tabLst/>
                        <a:defRPr/>
                      </a:pPr>
                      <a:r>
                        <a:rPr lang="fr-FR" altLang="fr-FR" sz="1600" b="1" i="0" dirty="0">
                          <a:solidFill>
                            <a:srgbClr val="3F2270"/>
                          </a:solidFill>
                          <a:latin typeface="Calibri" panose="020F0502020204030204" pitchFamily="34" charset="0"/>
                          <a:ea typeface="Calibri" panose="020F0502020204030204" pitchFamily="34" charset="0"/>
                          <a:cs typeface="Calibri" panose="020F0502020204030204" pitchFamily="34" charset="0"/>
                        </a:rPr>
                        <a:t>4 trimestres par an maximum</a:t>
                      </a:r>
                      <a:endPar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fr-FR"/>
                    </a:p>
                  </a:txBody>
                  <a:tcPr/>
                </a:tc>
                <a:extLst>
                  <a:ext uri="{0D108BD9-81ED-4DB2-BD59-A6C34878D82A}">
                    <a16:rowId xmlns:a16="http://schemas.microsoft.com/office/drawing/2014/main" val="10009"/>
                  </a:ext>
                </a:extLst>
              </a:tr>
              <a:tr h="384166">
                <a:tc>
                  <a:txBody>
                    <a:bodyPr/>
                    <a:lstStyle/>
                    <a:p>
                      <a:pPr marL="0" marR="0" lvl="0" indent="0" algn="l" defTabSz="914400" rtl="0" eaLnBrk="1" fontAlgn="base" latinLnBrk="0" hangingPunct="1">
                        <a:lnSpc>
                          <a:spcPct val="100000"/>
                        </a:lnSpc>
                        <a:spcBef>
                          <a:spcPct val="20000"/>
                        </a:spcBef>
                        <a:spcAft>
                          <a:spcPct val="0"/>
                        </a:spcAft>
                        <a:buClr>
                          <a:srgbClr val="ED1C24"/>
                        </a:buClr>
                        <a:buSzTx/>
                        <a:buFont typeface="Wingdings" pitchFamily="2" charset="2"/>
                        <a:buNone/>
                        <a:tabLst/>
                      </a:pPr>
                      <a:endParaRPr kumimoji="0" lang="fr-FR" altLang="fr-FR" sz="1600" b="0"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txBody>
                  <a:tcPr marT="45719" marB="4571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C24"/>
                        </a:buClr>
                        <a:buSzTx/>
                        <a:buFont typeface="Wingdings" pitchFamily="2" charset="2"/>
                        <a:buNone/>
                        <a:tabLst/>
                      </a:pPr>
                      <a:r>
                        <a:rPr kumimoji="0" lang="fr-FR" altLang="fr-FR" sz="1600" b="1" i="0" u="none" strike="noStrike" cap="none" normalizeH="0" baseline="0" dirty="0">
                          <a:ln>
                            <a:noFill/>
                          </a:ln>
                          <a:solidFill>
                            <a:srgbClr val="3F2270"/>
                          </a:solidFill>
                          <a:effectLst/>
                          <a:latin typeface="Calibri" panose="020F0502020204030204" pitchFamily="34" charset="0"/>
                          <a:ea typeface="Calibri" panose="020F0502020204030204" pitchFamily="34" charset="0"/>
                          <a:cs typeface="Calibri" panose="020F0502020204030204" pitchFamily="34" charset="0"/>
                        </a:rPr>
                        <a:t>Durée d’assurance totale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6519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02578" y="423208"/>
            <a:ext cx="9624060" cy="7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Durée d’assurance cat. sédentaire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33</a:t>
            </a:fld>
            <a:endParaRPr lang="fr-FR" altLang="fr-FR"/>
          </a:p>
        </p:txBody>
      </p:sp>
      <p:graphicFrame>
        <p:nvGraphicFramePr>
          <p:cNvPr id="3" name="Tableau 4">
            <a:extLst>
              <a:ext uri="{FF2B5EF4-FFF2-40B4-BE49-F238E27FC236}">
                <a16:creationId xmlns:a16="http://schemas.microsoft.com/office/drawing/2014/main" id="{B5EC40E7-AB66-543B-DFE1-9FB88E5DB4A7}"/>
              </a:ext>
            </a:extLst>
          </p:cNvPr>
          <p:cNvGraphicFramePr>
            <a:graphicFrameLocks noGrp="1"/>
          </p:cNvGraphicFramePr>
          <p:nvPr>
            <p:extLst>
              <p:ext uri="{D42A27DB-BD31-4B8C-83A1-F6EECF244321}">
                <p14:modId xmlns:p14="http://schemas.microsoft.com/office/powerpoint/2010/main" val="11945198"/>
              </p:ext>
            </p:extLst>
          </p:nvPr>
        </p:nvGraphicFramePr>
        <p:xfrm>
          <a:off x="1098228" y="1448434"/>
          <a:ext cx="8136903" cy="5699760"/>
        </p:xfrm>
        <a:graphic>
          <a:graphicData uri="http://schemas.openxmlformats.org/drawingml/2006/table">
            <a:tbl>
              <a:tblPr firstRow="1" bandRow="1">
                <a:tableStyleId>{21E4AEA4-8DFA-4A89-87EB-49C32662AFE0}</a:tableStyleId>
              </a:tblPr>
              <a:tblGrid>
                <a:gridCol w="2712301">
                  <a:extLst>
                    <a:ext uri="{9D8B030D-6E8A-4147-A177-3AD203B41FA5}">
                      <a16:colId xmlns:a16="http://schemas.microsoft.com/office/drawing/2014/main" val="1404560969"/>
                    </a:ext>
                  </a:extLst>
                </a:gridCol>
                <a:gridCol w="2712301">
                  <a:extLst>
                    <a:ext uri="{9D8B030D-6E8A-4147-A177-3AD203B41FA5}">
                      <a16:colId xmlns:a16="http://schemas.microsoft.com/office/drawing/2014/main" val="2766535076"/>
                    </a:ext>
                  </a:extLst>
                </a:gridCol>
                <a:gridCol w="2712301">
                  <a:extLst>
                    <a:ext uri="{9D8B030D-6E8A-4147-A177-3AD203B41FA5}">
                      <a16:colId xmlns:a16="http://schemas.microsoft.com/office/drawing/2014/main" val="4286383154"/>
                    </a:ext>
                  </a:extLst>
                </a:gridCol>
              </a:tblGrid>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Date de naissance</a:t>
                      </a:r>
                    </a:p>
                  </a:txBody>
                  <a:tcPr/>
                </a:tc>
                <a:tc gridSpan="2">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Durée d’assurance requise</a:t>
                      </a:r>
                    </a:p>
                  </a:txBody>
                  <a:tcPr/>
                </a:tc>
                <a:tc hMerge="1">
                  <a:txBody>
                    <a:bodyPr/>
                    <a:lstStyle/>
                    <a:p>
                      <a:endParaRPr lang="fr-FR" dirty="0"/>
                    </a:p>
                  </a:txBody>
                  <a:tcPr/>
                </a:tc>
                <a:extLst>
                  <a:ext uri="{0D108BD9-81ED-4DB2-BD59-A6C34878D82A}">
                    <a16:rowId xmlns:a16="http://schemas.microsoft.com/office/drawing/2014/main" val="313740688"/>
                  </a:ext>
                </a:extLst>
              </a:tr>
              <a:tr h="330358">
                <a:tc>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Avant réforme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Après réforme</a:t>
                      </a:r>
                    </a:p>
                  </a:txBody>
                  <a:tcPr/>
                </a:tc>
                <a:extLst>
                  <a:ext uri="{0D108BD9-81ED-4DB2-BD59-A6C34878D82A}">
                    <a16:rowId xmlns:a16="http://schemas.microsoft.com/office/drawing/2014/main" val="3071833127"/>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1960</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167</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167</a:t>
                      </a:r>
                    </a:p>
                  </a:txBody>
                  <a:tcPr/>
                </a:tc>
                <a:extLst>
                  <a:ext uri="{0D108BD9-81ED-4DB2-BD59-A6C34878D82A}">
                    <a16:rowId xmlns:a16="http://schemas.microsoft.com/office/drawing/2014/main" val="1292751714"/>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 01/01 au 31/08/1961</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extLst>
                  <a:ext uri="{0D108BD9-81ED-4DB2-BD59-A6C34878D82A}">
                    <a16:rowId xmlns:a16="http://schemas.microsoft.com/office/drawing/2014/main" val="460490510"/>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 01/09 au 31/12/1961</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169</a:t>
                      </a:r>
                    </a:p>
                  </a:txBody>
                  <a:tcPr/>
                </a:tc>
                <a:extLst>
                  <a:ext uri="{0D108BD9-81ED-4DB2-BD59-A6C34878D82A}">
                    <a16:rowId xmlns:a16="http://schemas.microsoft.com/office/drawing/2014/main" val="3181242550"/>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1962</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169</a:t>
                      </a:r>
                    </a:p>
                  </a:txBody>
                  <a:tcPr/>
                </a:tc>
                <a:extLst>
                  <a:ext uri="{0D108BD9-81ED-4DB2-BD59-A6C34878D82A}">
                    <a16:rowId xmlns:a16="http://schemas.microsoft.com/office/drawing/2014/main" val="155891082"/>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1963</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170</a:t>
                      </a:r>
                    </a:p>
                  </a:txBody>
                  <a:tcPr/>
                </a:tc>
                <a:extLst>
                  <a:ext uri="{0D108BD9-81ED-4DB2-BD59-A6C34878D82A}">
                    <a16:rowId xmlns:a16="http://schemas.microsoft.com/office/drawing/2014/main" val="1299828053"/>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1964</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171</a:t>
                      </a:r>
                    </a:p>
                  </a:txBody>
                  <a:tcPr/>
                </a:tc>
                <a:extLst>
                  <a:ext uri="{0D108BD9-81ED-4DB2-BD59-A6C34878D82A}">
                    <a16:rowId xmlns:a16="http://schemas.microsoft.com/office/drawing/2014/main" val="343382068"/>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1965</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169</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2052781638"/>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1966</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169</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241710051"/>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479375190"/>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751917295"/>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1969</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829065741"/>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1970</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881672962"/>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1971</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1812330421"/>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1972</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772304965"/>
                  </a:ext>
                </a:extLst>
              </a:tr>
              <a:tr h="330358">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1973 et suivants</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1657460801"/>
                  </a:ext>
                </a:extLst>
              </a:tr>
            </a:tbl>
          </a:graphicData>
        </a:graphic>
      </p:graphicFrame>
    </p:spTree>
    <p:extLst>
      <p:ext uri="{BB962C8B-B14F-4D97-AF65-F5344CB8AC3E}">
        <p14:creationId xmlns:p14="http://schemas.microsoft.com/office/powerpoint/2010/main" val="852621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02578" y="423208"/>
            <a:ext cx="9624060" cy="7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Durée d’assurance cat. active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34</a:t>
            </a:fld>
            <a:endParaRPr lang="fr-FR" altLang="fr-FR"/>
          </a:p>
        </p:txBody>
      </p:sp>
      <p:graphicFrame>
        <p:nvGraphicFramePr>
          <p:cNvPr id="3" name="Tableau 4">
            <a:extLst>
              <a:ext uri="{FF2B5EF4-FFF2-40B4-BE49-F238E27FC236}">
                <a16:creationId xmlns:a16="http://schemas.microsoft.com/office/drawing/2014/main" id="{B5EC40E7-AB66-543B-DFE1-9FB88E5DB4A7}"/>
              </a:ext>
            </a:extLst>
          </p:cNvPr>
          <p:cNvGraphicFramePr>
            <a:graphicFrameLocks noGrp="1"/>
          </p:cNvGraphicFramePr>
          <p:nvPr>
            <p:extLst>
              <p:ext uri="{D42A27DB-BD31-4B8C-83A1-F6EECF244321}">
                <p14:modId xmlns:p14="http://schemas.microsoft.com/office/powerpoint/2010/main" val="2846467519"/>
              </p:ext>
            </p:extLst>
          </p:nvPr>
        </p:nvGraphicFramePr>
        <p:xfrm>
          <a:off x="954212" y="1564391"/>
          <a:ext cx="8424936" cy="4929862"/>
        </p:xfrm>
        <a:graphic>
          <a:graphicData uri="http://schemas.openxmlformats.org/drawingml/2006/table">
            <a:tbl>
              <a:tblPr firstRow="1" bandRow="1">
                <a:tableStyleId>{21E4AEA4-8DFA-4A89-87EB-49C32662AFE0}</a:tableStyleId>
              </a:tblPr>
              <a:tblGrid>
                <a:gridCol w="2808312">
                  <a:extLst>
                    <a:ext uri="{9D8B030D-6E8A-4147-A177-3AD203B41FA5}">
                      <a16:colId xmlns:a16="http://schemas.microsoft.com/office/drawing/2014/main" val="1404560969"/>
                    </a:ext>
                  </a:extLst>
                </a:gridCol>
                <a:gridCol w="2808312">
                  <a:extLst>
                    <a:ext uri="{9D8B030D-6E8A-4147-A177-3AD203B41FA5}">
                      <a16:colId xmlns:a16="http://schemas.microsoft.com/office/drawing/2014/main" val="2766535076"/>
                    </a:ext>
                  </a:extLst>
                </a:gridCol>
                <a:gridCol w="2808312">
                  <a:extLst>
                    <a:ext uri="{9D8B030D-6E8A-4147-A177-3AD203B41FA5}">
                      <a16:colId xmlns:a16="http://schemas.microsoft.com/office/drawing/2014/main" val="4286383154"/>
                    </a:ext>
                  </a:extLst>
                </a:gridCol>
              </a:tblGrid>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Date de naissance</a:t>
                      </a:r>
                    </a:p>
                  </a:txBody>
                  <a:tcPr/>
                </a:tc>
                <a:tc gridSpan="2">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Durée d’assurance requise</a:t>
                      </a:r>
                    </a:p>
                  </a:txBody>
                  <a:tcPr/>
                </a:tc>
                <a:tc hMerge="1">
                  <a:txBody>
                    <a:bodyPr/>
                    <a:lstStyle/>
                    <a:p>
                      <a:endParaRPr lang="fr-FR" dirty="0"/>
                    </a:p>
                  </a:txBody>
                  <a:tcPr/>
                </a:tc>
                <a:extLst>
                  <a:ext uri="{0D108BD9-81ED-4DB2-BD59-A6C34878D82A}">
                    <a16:rowId xmlns:a16="http://schemas.microsoft.com/office/drawing/2014/main" val="313740688"/>
                  </a:ext>
                </a:extLst>
              </a:tr>
              <a:tr h="352133">
                <a:tc>
                  <a:txBody>
                    <a:bodyPr/>
                    <a:lstStyle/>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Avant réforme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Après réforme</a:t>
                      </a:r>
                    </a:p>
                  </a:txBody>
                  <a:tcPr/>
                </a:tc>
                <a:extLst>
                  <a:ext uri="{0D108BD9-81ED-4DB2-BD59-A6C34878D82A}">
                    <a16:rowId xmlns:a16="http://schemas.microsoft.com/office/drawing/2014/main" val="3071833127"/>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 01/01 au 31/08/1966</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extLst>
                  <a:ext uri="{0D108BD9-81ED-4DB2-BD59-A6C34878D82A}">
                    <a16:rowId xmlns:a16="http://schemas.microsoft.com/office/drawing/2014/main" val="460490510"/>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 01/09 au 31/12/1966</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168</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169</a:t>
                      </a:r>
                    </a:p>
                  </a:txBody>
                  <a:tcPr/>
                </a:tc>
                <a:extLst>
                  <a:ext uri="{0D108BD9-81ED-4DB2-BD59-A6C34878D82A}">
                    <a16:rowId xmlns:a16="http://schemas.microsoft.com/office/drawing/2014/main" val="3181242550"/>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169</a:t>
                      </a:r>
                    </a:p>
                  </a:txBody>
                  <a:tcPr/>
                </a:tc>
                <a:extLst>
                  <a:ext uri="{0D108BD9-81ED-4DB2-BD59-A6C34878D82A}">
                    <a16:rowId xmlns:a16="http://schemas.microsoft.com/office/drawing/2014/main" val="155891082"/>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170</a:t>
                      </a:r>
                    </a:p>
                  </a:txBody>
                  <a:tcPr/>
                </a:tc>
                <a:extLst>
                  <a:ext uri="{0D108BD9-81ED-4DB2-BD59-A6C34878D82A}">
                    <a16:rowId xmlns:a16="http://schemas.microsoft.com/office/drawing/2014/main" val="1299828053"/>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1969</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171</a:t>
                      </a:r>
                    </a:p>
                  </a:txBody>
                  <a:tcPr/>
                </a:tc>
                <a:extLst>
                  <a:ext uri="{0D108BD9-81ED-4DB2-BD59-A6C34878D82A}">
                    <a16:rowId xmlns:a16="http://schemas.microsoft.com/office/drawing/2014/main" val="343382068"/>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1970</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2052781638"/>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241710051"/>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1972</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a:t>
                      </a:r>
                    </a:p>
                  </a:txBody>
                  <a:tcPr/>
                </a:tc>
                <a:tc>
                  <a:txBody>
                    <a:bodyPr/>
                    <a:lstStyle/>
                    <a:p>
                      <a:pPr algn="ctr"/>
                      <a:r>
                        <a:rPr lang="fr-FR" sz="1600" b="1" dirty="0">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479375190"/>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1973</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751917295"/>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1974</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829065741"/>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1975</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3881672962"/>
                  </a:ext>
                </a:extLst>
              </a:tr>
              <a:tr h="352133">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1976 et suivants</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1812330421"/>
                  </a:ext>
                </a:extLst>
              </a:tr>
            </a:tbl>
          </a:graphicData>
        </a:graphic>
      </p:graphicFrame>
    </p:spTree>
    <p:extLst>
      <p:ext uri="{BB962C8B-B14F-4D97-AF65-F5344CB8AC3E}">
        <p14:creationId xmlns:p14="http://schemas.microsoft.com/office/powerpoint/2010/main" val="3970367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179130"/>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Durée d’assurance : dérogation</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35</a:t>
            </a:fld>
            <a:endParaRPr lang="fr-FR" altLang="fr-FR"/>
          </a:p>
        </p:txBody>
      </p:sp>
      <p:sp>
        <p:nvSpPr>
          <p:cNvPr id="6" name="Espace réservé du contenu 1"/>
          <p:cNvSpPr>
            <a:spLocks noGrp="1"/>
          </p:cNvSpPr>
          <p:nvPr>
            <p:ph idx="1"/>
          </p:nvPr>
        </p:nvSpPr>
        <p:spPr>
          <a:xfrm>
            <a:off x="378148" y="467897"/>
            <a:ext cx="9624060" cy="5121355"/>
          </a:xfrm>
        </p:spPr>
        <p:txBody>
          <a:bodyPr anchor="ctr"/>
          <a:lstStyle/>
          <a:p>
            <a:pPr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Dérogations pour les fonctionnaires qui avant leur 60</a:t>
            </a:r>
            <a:r>
              <a:rPr lang="fr-FR" sz="160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ème</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 anniversaire (ou avant l’âge légal de la catégorie active) remplissent les conditions de départ au titre de l’invalidité, carrière longue, fonctionnaire handicapé, enfant invalide, conjoint invalide, parent de 3 enfants :</a:t>
            </a:r>
          </a:p>
          <a:p>
            <a:pPr algn="just">
              <a:buFont typeface="Wingdings" panose="05000000000000000000" pitchFamily="2" charset="2"/>
              <a:buChar char="Ø"/>
            </a:pPr>
            <a:endParaRPr lang="fr-FR" sz="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Pour ceux ouvrant droit à pension avant le 1</a:t>
            </a:r>
            <a:r>
              <a:rPr lang="fr-FR" sz="160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 septembre 2023 : application de la règle antérieure à la réforme</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Pour ceux ouvrant droit à pension à compter du 1</a:t>
            </a:r>
            <a:r>
              <a:rPr lang="fr-FR" sz="160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 septembre 2023 : le nombre de trimestres requis est déterminé en fonction de la date d’ouverture des droits :</a:t>
            </a:r>
          </a:p>
          <a:p>
            <a:pPr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C6EE1023-AE60-EB57-A0B1-A18F5148C59A}"/>
              </a:ext>
            </a:extLst>
          </p:cNvPr>
          <p:cNvGraphicFramePr>
            <a:graphicFrameLocks noGrp="1"/>
          </p:cNvGraphicFramePr>
          <p:nvPr>
            <p:extLst>
              <p:ext uri="{D42A27DB-BD31-4B8C-83A1-F6EECF244321}">
                <p14:modId xmlns:p14="http://schemas.microsoft.com/office/powerpoint/2010/main" val="3584595456"/>
              </p:ext>
            </p:extLst>
          </p:nvPr>
        </p:nvGraphicFramePr>
        <p:xfrm>
          <a:off x="1025426" y="3924647"/>
          <a:ext cx="8640960" cy="2225040"/>
        </p:xfrm>
        <a:graphic>
          <a:graphicData uri="http://schemas.openxmlformats.org/drawingml/2006/table">
            <a:tbl>
              <a:tblPr firstRow="1" bandRow="1">
                <a:tableStyleId>{21E4AEA4-8DFA-4A89-87EB-49C32662AFE0}</a:tableStyleId>
              </a:tblPr>
              <a:tblGrid>
                <a:gridCol w="4360117">
                  <a:extLst>
                    <a:ext uri="{9D8B030D-6E8A-4147-A177-3AD203B41FA5}">
                      <a16:colId xmlns:a16="http://schemas.microsoft.com/office/drawing/2014/main" val="2645490818"/>
                    </a:ext>
                  </a:extLst>
                </a:gridCol>
                <a:gridCol w="4280843">
                  <a:extLst>
                    <a:ext uri="{9D8B030D-6E8A-4147-A177-3AD203B41FA5}">
                      <a16:colId xmlns:a16="http://schemas.microsoft.com/office/drawing/2014/main" val="3573590615"/>
                    </a:ext>
                  </a:extLst>
                </a:gridCol>
              </a:tblGrid>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Date d’ouverture des droits</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Durée d’assurance requise</a:t>
                      </a:r>
                    </a:p>
                  </a:txBody>
                  <a:tcPr/>
                </a:tc>
                <a:extLst>
                  <a:ext uri="{0D108BD9-81ED-4DB2-BD59-A6C34878D82A}">
                    <a16:rowId xmlns:a16="http://schemas.microsoft.com/office/drawing/2014/main" val="2660678361"/>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2023</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 trimestres</a:t>
                      </a:r>
                    </a:p>
                  </a:txBody>
                  <a:tcPr/>
                </a:tc>
                <a:extLst>
                  <a:ext uri="{0D108BD9-81ED-4DB2-BD59-A6C34878D82A}">
                    <a16:rowId xmlns:a16="http://schemas.microsoft.com/office/drawing/2014/main" val="1970761017"/>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2024</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169 trimestres</a:t>
                      </a:r>
                    </a:p>
                  </a:txBody>
                  <a:tcPr/>
                </a:tc>
                <a:extLst>
                  <a:ext uri="{0D108BD9-81ED-4DB2-BD59-A6C34878D82A}">
                    <a16:rowId xmlns:a16="http://schemas.microsoft.com/office/drawing/2014/main" val="522826132"/>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2025</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170 trimestres</a:t>
                      </a:r>
                    </a:p>
                  </a:txBody>
                  <a:tcPr/>
                </a:tc>
                <a:extLst>
                  <a:ext uri="{0D108BD9-81ED-4DB2-BD59-A6C34878D82A}">
                    <a16:rowId xmlns:a16="http://schemas.microsoft.com/office/drawing/2014/main" val="519454558"/>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2026</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171 trimestres</a:t>
                      </a:r>
                    </a:p>
                  </a:txBody>
                  <a:tcPr/>
                </a:tc>
                <a:extLst>
                  <a:ext uri="{0D108BD9-81ED-4DB2-BD59-A6C34878D82A}">
                    <a16:rowId xmlns:a16="http://schemas.microsoft.com/office/drawing/2014/main" val="324900904"/>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2027 et suivants</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172 trimestres</a:t>
                      </a:r>
                    </a:p>
                  </a:txBody>
                  <a:tcPr/>
                </a:tc>
                <a:extLst>
                  <a:ext uri="{0D108BD9-81ED-4DB2-BD59-A6C34878D82A}">
                    <a16:rowId xmlns:a16="http://schemas.microsoft.com/office/drawing/2014/main" val="1167935424"/>
                  </a:ext>
                </a:extLst>
              </a:tr>
            </a:tbl>
          </a:graphicData>
        </a:graphic>
      </p:graphicFrame>
    </p:spTree>
    <p:extLst>
      <p:ext uri="{BB962C8B-B14F-4D97-AF65-F5344CB8AC3E}">
        <p14:creationId xmlns:p14="http://schemas.microsoft.com/office/powerpoint/2010/main" val="1562717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Durée d’assurance : exemples</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36</a:t>
            </a:fld>
            <a:endParaRPr lang="fr-FR" altLang="fr-FR"/>
          </a:p>
        </p:txBody>
      </p:sp>
      <p:sp>
        <p:nvSpPr>
          <p:cNvPr id="6" name="Espace réservé du contenu 1"/>
          <p:cNvSpPr>
            <a:spLocks noGrp="1"/>
          </p:cNvSpPr>
          <p:nvPr>
            <p:ph idx="1"/>
          </p:nvPr>
        </p:nvSpPr>
        <p:spPr>
          <a:xfrm>
            <a:off x="505656" y="1481425"/>
            <a:ext cx="9624060" cy="5355765"/>
          </a:xfrm>
        </p:spPr>
        <p:txBody>
          <a:bodyPr anchor="ctr"/>
          <a:lstStyle/>
          <a:p>
            <a:pPr marL="0" indent="0" algn="just">
              <a:buNone/>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Exemples :</a:t>
            </a:r>
          </a:p>
          <a:p>
            <a:pPr marL="0" indent="0" algn="just">
              <a:buNone/>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de catégorie sédentaire né le 01/07/1964 :</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Age légal = 63 ans </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171 trimestres</a:t>
            </a:r>
          </a:p>
          <a:p>
            <a:pPr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de catégorie sédentaire né le 15/01/1967 :</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Age légal = 63 ans 9 mois </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172 trimestres</a:t>
            </a:r>
          </a:p>
          <a:p>
            <a:pPr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de catégorie active depuis le 01/01/1999, né le 01/10/1966 :</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Age légal : 57 ans 3 mois</a:t>
            </a:r>
          </a:p>
          <a:p>
            <a:pPr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169 trimestres</a:t>
            </a:r>
          </a:p>
          <a:p>
            <a:pPr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54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334084" y="287099"/>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Droit à pension</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37</a:t>
            </a:fld>
            <a:endParaRPr lang="fr-FR" altLang="fr-FR"/>
          </a:p>
        </p:txBody>
      </p:sp>
      <p:pic>
        <p:nvPicPr>
          <p:cNvPr id="5" name="Espace réservé du contenu 4">
            <a:extLst>
              <a:ext uri="{FF2B5EF4-FFF2-40B4-BE49-F238E27FC236}">
                <a16:creationId xmlns:a16="http://schemas.microsoft.com/office/drawing/2014/main" id="{A9630B7E-6886-CAAF-7D14-3D9930D2015F}"/>
              </a:ext>
            </a:extLst>
          </p:cNvPr>
          <p:cNvPicPr>
            <a:picLocks noGrp="1" noChangeAspect="1"/>
          </p:cNvPicPr>
          <p:nvPr>
            <p:ph idx="1"/>
          </p:nvPr>
        </p:nvPicPr>
        <p:blipFill>
          <a:blip r:embed="rId3"/>
          <a:stretch>
            <a:fillRect/>
          </a:stretch>
        </p:blipFill>
        <p:spPr>
          <a:xfrm>
            <a:off x="534670" y="1188343"/>
            <a:ext cx="9420542" cy="5040560"/>
          </a:xfrm>
        </p:spPr>
      </p:pic>
      <p:sp>
        <p:nvSpPr>
          <p:cNvPr id="7" name="Rectangle 6">
            <a:extLst>
              <a:ext uri="{FF2B5EF4-FFF2-40B4-BE49-F238E27FC236}">
                <a16:creationId xmlns:a16="http://schemas.microsoft.com/office/drawing/2014/main" id="{71BE75D4-31FB-C324-FDA5-BFF4088F1DCE}"/>
              </a:ext>
            </a:extLst>
          </p:cNvPr>
          <p:cNvSpPr>
            <a:spLocks noChangeArrowheads="1"/>
          </p:cNvSpPr>
          <p:nvPr/>
        </p:nvSpPr>
        <p:spPr bwMode="auto">
          <a:xfrm>
            <a:off x="936208" y="6505602"/>
            <a:ext cx="2686356" cy="504251"/>
          </a:xfrm>
          <a:prstGeom prst="rect">
            <a:avLst/>
          </a:prstGeom>
          <a:solidFill>
            <a:schemeClr val="bg1"/>
          </a:solidFill>
          <a:ln w="9525" algn="ctr">
            <a:solidFill>
              <a:schemeClr val="tx1"/>
            </a:solidFill>
            <a:round/>
            <a:headEnd/>
            <a:tailEnd/>
          </a:ln>
        </p:spPr>
        <p:txBody>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rPr>
              <a:t>Constitution = droit à pension</a:t>
            </a:r>
          </a:p>
        </p:txBody>
      </p:sp>
      <p:sp>
        <p:nvSpPr>
          <p:cNvPr id="9" name="Rectangle 8">
            <a:extLst>
              <a:ext uri="{FF2B5EF4-FFF2-40B4-BE49-F238E27FC236}">
                <a16:creationId xmlns:a16="http://schemas.microsoft.com/office/drawing/2014/main" id="{98DB7D61-4145-F000-4799-64E9FD99B3C6}"/>
              </a:ext>
            </a:extLst>
          </p:cNvPr>
          <p:cNvSpPr>
            <a:spLocks noChangeArrowheads="1"/>
          </p:cNvSpPr>
          <p:nvPr/>
        </p:nvSpPr>
        <p:spPr bwMode="auto">
          <a:xfrm>
            <a:off x="4456400" y="6508497"/>
            <a:ext cx="2397538" cy="501356"/>
          </a:xfrm>
          <a:prstGeom prst="rect">
            <a:avLst/>
          </a:prstGeom>
          <a:solidFill>
            <a:schemeClr val="bg1"/>
          </a:solidFill>
          <a:ln w="9525" algn="ctr">
            <a:solidFill>
              <a:schemeClr val="tx1"/>
            </a:solidFill>
            <a:round/>
            <a:headEnd/>
            <a:tailEnd/>
          </a:ln>
        </p:spPr>
        <p:txBody>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rPr>
              <a:t>Liquidation </a:t>
            </a:r>
          </a:p>
        </p:txBody>
      </p:sp>
      <p:sp>
        <p:nvSpPr>
          <p:cNvPr id="10" name="Rectangle 9">
            <a:extLst>
              <a:ext uri="{FF2B5EF4-FFF2-40B4-BE49-F238E27FC236}">
                <a16:creationId xmlns:a16="http://schemas.microsoft.com/office/drawing/2014/main" id="{BB5D9A12-567F-F732-63E6-24A561285C3B}"/>
              </a:ext>
            </a:extLst>
          </p:cNvPr>
          <p:cNvSpPr>
            <a:spLocks noChangeArrowheads="1"/>
          </p:cNvSpPr>
          <p:nvPr/>
        </p:nvSpPr>
        <p:spPr bwMode="auto">
          <a:xfrm>
            <a:off x="7245127" y="6505601"/>
            <a:ext cx="3096599" cy="504252"/>
          </a:xfrm>
          <a:prstGeom prst="rect">
            <a:avLst/>
          </a:prstGeom>
          <a:solidFill>
            <a:schemeClr val="bg1"/>
          </a:solidFill>
          <a:ln w="9525" algn="ctr">
            <a:solidFill>
              <a:schemeClr val="tx1"/>
            </a:solidFill>
            <a:round/>
            <a:headEnd/>
            <a:tailEnd/>
          </a:ln>
        </p:spPr>
        <p:txBody>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FR" altLang="fr-FR" sz="1400" b="0" dirty="0">
                <a:solidFill>
                  <a:srgbClr val="3F2270"/>
                </a:solidFill>
              </a:rPr>
              <a:t>Durée d’assurance  = éventuelles décotes ou surcotes</a:t>
            </a:r>
          </a:p>
        </p:txBody>
      </p:sp>
      <p:cxnSp>
        <p:nvCxnSpPr>
          <p:cNvPr id="6" name="Connecteur droit avec flèche 5">
            <a:extLst>
              <a:ext uri="{FF2B5EF4-FFF2-40B4-BE49-F238E27FC236}">
                <a16:creationId xmlns:a16="http://schemas.microsoft.com/office/drawing/2014/main" id="{2C9F39C7-FE32-2662-6824-CBB0102A52B3}"/>
              </a:ext>
            </a:extLst>
          </p:cNvPr>
          <p:cNvCxnSpPr>
            <a:cxnSpLocks/>
          </p:cNvCxnSpPr>
          <p:nvPr/>
        </p:nvCxnSpPr>
        <p:spPr>
          <a:xfrm flipH="1">
            <a:off x="2382064" y="5733116"/>
            <a:ext cx="1840709" cy="69351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BE67586-3D18-9E7E-1D69-67A11D1A12D1}"/>
              </a:ext>
            </a:extLst>
          </p:cNvPr>
          <p:cNvCxnSpPr>
            <a:cxnSpLocks/>
          </p:cNvCxnSpPr>
          <p:nvPr/>
        </p:nvCxnSpPr>
        <p:spPr>
          <a:xfrm>
            <a:off x="7245127" y="5890817"/>
            <a:ext cx="1663459" cy="58368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63621913-A177-6929-7643-2AF9EACC4241}"/>
              </a:ext>
            </a:extLst>
          </p:cNvPr>
          <p:cNvCxnSpPr>
            <a:cxnSpLocks/>
          </p:cNvCxnSpPr>
          <p:nvPr/>
        </p:nvCxnSpPr>
        <p:spPr>
          <a:xfrm>
            <a:off x="5778748" y="5890817"/>
            <a:ext cx="0" cy="61478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3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19447"/>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Décote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38</a:t>
            </a:fld>
            <a:endParaRPr lang="fr-FR" altLang="fr-FR"/>
          </a:p>
        </p:txBody>
      </p:sp>
      <p:sp>
        <p:nvSpPr>
          <p:cNvPr id="3" name="Rectangle 3">
            <a:extLst>
              <a:ext uri="{FF2B5EF4-FFF2-40B4-BE49-F238E27FC236}">
                <a16:creationId xmlns:a16="http://schemas.microsoft.com/office/drawing/2014/main" id="{9D67F4D4-D49F-9282-CEAB-A27BEB782888}"/>
              </a:ext>
            </a:extLst>
          </p:cNvPr>
          <p:cNvSpPr txBox="1">
            <a:spLocks noChangeArrowheads="1"/>
          </p:cNvSpPr>
          <p:nvPr/>
        </p:nvSpPr>
        <p:spPr bwMode="auto">
          <a:xfrm>
            <a:off x="323528" y="1412775"/>
            <a:ext cx="9487668" cy="460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a:lnSpc>
                <a:spcPct val="90000"/>
              </a:lnSpc>
              <a:buFont typeface="Wingdings" panose="05000000000000000000" pitchFamily="2" charset="2"/>
              <a:buChar char="Ø"/>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coefficient de minoration ou décote est appliqué sur le montant de la pension lorsque :</a:t>
            </a:r>
          </a:p>
          <a:p>
            <a:pPr>
              <a:lnSpc>
                <a:spcPct val="90000"/>
              </a:lnSpc>
              <a:buFont typeface="Wingdings" panose="05000000000000000000" pitchFamily="2" charset="2"/>
              <a:buChar char="Ø"/>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nombre de trimestres nécessaires pour avoir le taux plein n’est pas atteint</a:t>
            </a: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la radiation des cadres intervient avant la limite d’âge ou l’âge d’annulation de la décote</a:t>
            </a:r>
          </a:p>
          <a:p>
            <a:pPr>
              <a:lnSpc>
                <a:spcPct val="90000"/>
              </a:lnSpc>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Tx/>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taux de minoration est fixé 1.25% par trimestre manquant. </a:t>
            </a:r>
          </a:p>
          <a:p>
            <a:pPr marL="0" indent="0">
              <a:lnSpc>
                <a:spcPct val="9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 typeface="Wingdings" pitchFamily="2" charset="2"/>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Font typeface="Wingdings" panose="05000000000000000000" pitchFamily="2" charset="2"/>
              <a:buChar char="Ø"/>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La pension n’est pas minorée dans les cas suivants :</a:t>
            </a:r>
          </a:p>
          <a:p>
            <a:pPr>
              <a:lnSpc>
                <a:spcPct val="90000"/>
              </a:lnSpc>
              <a:buFont typeface="Wingdings" panose="05000000000000000000" pitchFamily="2" charset="2"/>
              <a:buChar char="Ø"/>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est atteint d’au taux d’incapacité permanente d’au moins 50% </a:t>
            </a: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est admis à la retraite pour invalidité</a:t>
            </a: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est décédé en activité</a:t>
            </a:r>
          </a:p>
          <a:p>
            <a:pPr>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a atteint l’âge de l’annulation de la décote </a:t>
            </a:r>
          </a:p>
          <a:p>
            <a:pPr>
              <a:lnSpc>
                <a:spcPct val="90000"/>
              </a:lnSpc>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FontTx/>
              <a:buNone/>
              <a:defRPr/>
            </a:pPr>
            <a:endParaRPr lang="fr-FR" altLang="fr-FR" sz="1600" kern="0" dirty="0">
              <a:solidFill>
                <a:schemeClr val="bg2"/>
              </a:solidFill>
            </a:endParaRPr>
          </a:p>
        </p:txBody>
      </p:sp>
      <p:sp>
        <p:nvSpPr>
          <p:cNvPr id="2" name="Rectangle 1">
            <a:extLst>
              <a:ext uri="{FF2B5EF4-FFF2-40B4-BE49-F238E27FC236}">
                <a16:creationId xmlns:a16="http://schemas.microsoft.com/office/drawing/2014/main" id="{B12209C1-94C8-89A8-1A40-B2E4AE5A3247}"/>
              </a:ext>
            </a:extLst>
          </p:cNvPr>
          <p:cNvSpPr/>
          <p:nvPr/>
        </p:nvSpPr>
        <p:spPr>
          <a:xfrm>
            <a:off x="534670" y="3161668"/>
            <a:ext cx="8700462" cy="402939"/>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La minoration est plafonnée à 20 trimestres</a:t>
            </a:r>
            <a:endParaRPr lang="fr-FR" sz="1600" b="1"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35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41517" y="0"/>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Surcote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39</a:t>
            </a:fld>
            <a:endParaRPr lang="fr-FR" altLang="fr-FR"/>
          </a:p>
        </p:txBody>
      </p:sp>
      <p:sp>
        <p:nvSpPr>
          <p:cNvPr id="2" name="Rectangle 3">
            <a:extLst>
              <a:ext uri="{FF2B5EF4-FFF2-40B4-BE49-F238E27FC236}">
                <a16:creationId xmlns:a16="http://schemas.microsoft.com/office/drawing/2014/main" id="{F555F55F-B41C-628A-0695-B5E0930B87B1}"/>
              </a:ext>
            </a:extLst>
          </p:cNvPr>
          <p:cNvSpPr txBox="1">
            <a:spLocks noChangeArrowheads="1"/>
          </p:cNvSpPr>
          <p:nvPr/>
        </p:nvSpPr>
        <p:spPr bwMode="auto">
          <a:xfrm>
            <a:off x="234132" y="1261193"/>
            <a:ext cx="972108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marL="0" indent="0" algn="just">
              <a:buFontTx/>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coefficient de majoration ou surcote est destiné à augmenter le montant de la pension de l’agent qui travaille au-delà de l’âge légal de départ à la retraite et qui réunit une durée d’assurance complète</a:t>
            </a:r>
          </a:p>
          <a:p>
            <a:pPr marL="0" indent="0" algn="just">
              <a:buFontTx/>
              <a:buNone/>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nombre de trimestres ouvrant droit à la surcote n’est pas limité</a:t>
            </a:r>
          </a:p>
          <a:p>
            <a:pPr algn="just">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La surcote est de 1.25% par trimestre</a:t>
            </a:r>
          </a:p>
          <a:p>
            <a:pPr marL="0" indent="0" algn="just">
              <a:buFont typeface="Wingdings" pitchFamily="2" charset="2"/>
              <a:buNone/>
              <a:defRPr/>
            </a:pPr>
            <a:endParaRPr lang="fr-FR" altLang="fr-FR" sz="1600" kern="0" dirty="0">
              <a:solidFill>
                <a:schemeClr val="bg2"/>
              </a:solidFill>
            </a:endParaRPr>
          </a:p>
        </p:txBody>
      </p:sp>
      <p:graphicFrame>
        <p:nvGraphicFramePr>
          <p:cNvPr id="3" name="Tableau 2">
            <a:extLst>
              <a:ext uri="{FF2B5EF4-FFF2-40B4-BE49-F238E27FC236}">
                <a16:creationId xmlns:a16="http://schemas.microsoft.com/office/drawing/2014/main" id="{CF282F8E-6D09-4E55-6F08-17846B8DE99F}"/>
              </a:ext>
            </a:extLst>
          </p:cNvPr>
          <p:cNvGraphicFramePr>
            <a:graphicFrameLocks noGrp="1"/>
          </p:cNvGraphicFramePr>
          <p:nvPr>
            <p:extLst>
              <p:ext uri="{D42A27DB-BD31-4B8C-83A1-F6EECF244321}">
                <p14:modId xmlns:p14="http://schemas.microsoft.com/office/powerpoint/2010/main" val="2191418693"/>
              </p:ext>
            </p:extLst>
          </p:nvPr>
        </p:nvGraphicFramePr>
        <p:xfrm>
          <a:off x="479907" y="2774314"/>
          <a:ext cx="9229530" cy="4373880"/>
        </p:xfrm>
        <a:graphic>
          <a:graphicData uri="http://schemas.openxmlformats.org/drawingml/2006/table">
            <a:tbl>
              <a:tblPr firstRow="1" bandRow="1">
                <a:tableStyleId>{93296810-A885-4BE3-A3E7-6D5BEEA58F35}</a:tableStyleId>
              </a:tblPr>
              <a:tblGrid>
                <a:gridCol w="1845906">
                  <a:extLst>
                    <a:ext uri="{9D8B030D-6E8A-4147-A177-3AD203B41FA5}">
                      <a16:colId xmlns:a16="http://schemas.microsoft.com/office/drawing/2014/main" val="3010589930"/>
                    </a:ext>
                  </a:extLst>
                </a:gridCol>
                <a:gridCol w="1845906">
                  <a:extLst>
                    <a:ext uri="{9D8B030D-6E8A-4147-A177-3AD203B41FA5}">
                      <a16:colId xmlns:a16="http://schemas.microsoft.com/office/drawing/2014/main" val="2621424088"/>
                    </a:ext>
                  </a:extLst>
                </a:gridCol>
                <a:gridCol w="1845906">
                  <a:extLst>
                    <a:ext uri="{9D8B030D-6E8A-4147-A177-3AD203B41FA5}">
                      <a16:colId xmlns:a16="http://schemas.microsoft.com/office/drawing/2014/main" val="1687078147"/>
                    </a:ext>
                  </a:extLst>
                </a:gridCol>
                <a:gridCol w="1845906">
                  <a:extLst>
                    <a:ext uri="{9D8B030D-6E8A-4147-A177-3AD203B41FA5}">
                      <a16:colId xmlns:a16="http://schemas.microsoft.com/office/drawing/2014/main" val="1213148247"/>
                    </a:ext>
                  </a:extLst>
                </a:gridCol>
                <a:gridCol w="1845906">
                  <a:extLst>
                    <a:ext uri="{9D8B030D-6E8A-4147-A177-3AD203B41FA5}">
                      <a16:colId xmlns:a16="http://schemas.microsoft.com/office/drawing/2014/main" val="2074869558"/>
                    </a:ext>
                  </a:extLst>
                </a:gridCol>
              </a:tblGrid>
              <a:tr h="370840">
                <a:tc gridSpan="3">
                  <a:txBody>
                    <a:bodyPr/>
                    <a:lstStyle/>
                    <a:p>
                      <a:pPr algn="ctr"/>
                      <a:r>
                        <a:rPr lang="fr-FR" sz="1400" b="0" dirty="0">
                          <a:latin typeface="Calibri" panose="020F0502020204030204" pitchFamily="34" charset="0"/>
                          <a:ea typeface="Calibri" panose="020F0502020204030204" pitchFamily="34" charset="0"/>
                          <a:cs typeface="Calibri" panose="020F0502020204030204" pitchFamily="34" charset="0"/>
                        </a:rPr>
                        <a:t>Date de naissance</a:t>
                      </a:r>
                    </a:p>
                  </a:txBody>
                  <a:tcPr/>
                </a:tc>
                <a:tc hMerge="1">
                  <a:txBody>
                    <a:bodyPr/>
                    <a:lstStyle/>
                    <a:p>
                      <a:endParaRPr lang="fr-FR" dirty="0"/>
                    </a:p>
                  </a:txBody>
                  <a:tcPr/>
                </a:tc>
                <a:tc hMerge="1">
                  <a:txBody>
                    <a:bodyPr/>
                    <a:lstStyle/>
                    <a:p>
                      <a:endParaRPr lang="fr-FR" dirty="0"/>
                    </a:p>
                  </a:txBody>
                  <a:tcPr/>
                </a:tc>
                <a:tc>
                  <a:txBody>
                    <a:bodyPr/>
                    <a:lstStyle/>
                    <a:p>
                      <a:pPr algn="ctr"/>
                      <a:r>
                        <a:rPr lang="fr-FR" sz="1400" b="0" dirty="0">
                          <a:latin typeface="Calibri" panose="020F0502020204030204" pitchFamily="34" charset="0"/>
                          <a:ea typeface="Calibri" panose="020F0502020204030204" pitchFamily="34" charset="0"/>
                          <a:cs typeface="Calibri" panose="020F0502020204030204" pitchFamily="34" charset="0"/>
                        </a:rPr>
                        <a:t>Age de la surcote avant réforme</a:t>
                      </a:r>
                    </a:p>
                  </a:txBody>
                  <a:tcPr/>
                </a:tc>
                <a:tc>
                  <a:txBody>
                    <a:bodyPr/>
                    <a:lstStyle/>
                    <a:p>
                      <a:pPr algn="ctr"/>
                      <a:r>
                        <a:rPr lang="fr-FR" sz="1400" b="0" dirty="0">
                          <a:latin typeface="Calibri" panose="020F0502020204030204" pitchFamily="34" charset="0"/>
                          <a:ea typeface="Calibri" panose="020F0502020204030204" pitchFamily="34" charset="0"/>
                          <a:cs typeface="Calibri" panose="020F0502020204030204" pitchFamily="34" charset="0"/>
                        </a:rPr>
                        <a:t>Age de la surcote après réforme</a:t>
                      </a:r>
                    </a:p>
                  </a:txBody>
                  <a:tcPr/>
                </a:tc>
                <a:extLst>
                  <a:ext uri="{0D108BD9-81ED-4DB2-BD59-A6C34878D82A}">
                    <a16:rowId xmlns:a16="http://schemas.microsoft.com/office/drawing/2014/main" val="3424980379"/>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Cat sédentaire</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Cat active</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Droit d’option</a:t>
                      </a:r>
                    </a:p>
                  </a:txBody>
                  <a:tcPr/>
                </a:tc>
                <a:tc>
                  <a:txBody>
                    <a:bodyP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86136621"/>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Avant le 01/09/1961</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Avant le 01/09/1966</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Avant le 01/09/1963</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62 ans</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62 ans</a:t>
                      </a:r>
                    </a:p>
                  </a:txBody>
                  <a:tcPr/>
                </a:tc>
                <a:extLst>
                  <a:ext uri="{0D108BD9-81ED-4DB2-BD59-A6C34878D82A}">
                    <a16:rowId xmlns:a16="http://schemas.microsoft.com/office/drawing/2014/main" val="3415029022"/>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Du 01/09/1961 au 31/12/1961</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Du 01/09/1966 au 31/12/1966</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Du 01/09/1963 au 31/12/1963</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62 ans</a:t>
                      </a: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62 ans 3 mois</a:t>
                      </a:r>
                    </a:p>
                  </a:txBody>
                  <a:tcPr/>
                </a:tc>
                <a:extLst>
                  <a:ext uri="{0D108BD9-81ED-4DB2-BD59-A6C34878D82A}">
                    <a16:rowId xmlns:a16="http://schemas.microsoft.com/office/drawing/2014/main" val="2404174936"/>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1962</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1964</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62 ans 6 mois</a:t>
                      </a:r>
                    </a:p>
                  </a:txBody>
                  <a:tcPr/>
                </a:tc>
                <a:extLst>
                  <a:ext uri="{0D108BD9-81ED-4DB2-BD59-A6C34878D82A}">
                    <a16:rowId xmlns:a16="http://schemas.microsoft.com/office/drawing/2014/main" val="2963577326"/>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1963</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1965</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62 ans 9 mois</a:t>
                      </a:r>
                    </a:p>
                  </a:txBody>
                  <a:tcPr/>
                </a:tc>
                <a:extLst>
                  <a:ext uri="{0D108BD9-81ED-4DB2-BD59-A6C34878D82A}">
                    <a16:rowId xmlns:a16="http://schemas.microsoft.com/office/drawing/2014/main" val="168768820"/>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1964</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1969</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1966</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63 ans</a:t>
                      </a:r>
                    </a:p>
                  </a:txBody>
                  <a:tcPr/>
                </a:tc>
                <a:extLst>
                  <a:ext uri="{0D108BD9-81ED-4DB2-BD59-A6C34878D82A}">
                    <a16:rowId xmlns:a16="http://schemas.microsoft.com/office/drawing/2014/main" val="3556086147"/>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1965</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1970</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63 ans 3 mois</a:t>
                      </a:r>
                    </a:p>
                  </a:txBody>
                  <a:tcPr/>
                </a:tc>
                <a:extLst>
                  <a:ext uri="{0D108BD9-81ED-4DB2-BD59-A6C34878D82A}">
                    <a16:rowId xmlns:a16="http://schemas.microsoft.com/office/drawing/2014/main" val="2504192446"/>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1966</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1971</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63 ans 6 mois</a:t>
                      </a:r>
                    </a:p>
                  </a:txBody>
                  <a:tcPr/>
                </a:tc>
                <a:extLst>
                  <a:ext uri="{0D108BD9-81ED-4DB2-BD59-A6C34878D82A}">
                    <a16:rowId xmlns:a16="http://schemas.microsoft.com/office/drawing/2014/main" val="1607360451"/>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1972</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1969</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63 ans 9 mois</a:t>
                      </a:r>
                    </a:p>
                  </a:txBody>
                  <a:tcPr/>
                </a:tc>
                <a:extLst>
                  <a:ext uri="{0D108BD9-81ED-4DB2-BD59-A6C34878D82A}">
                    <a16:rowId xmlns:a16="http://schemas.microsoft.com/office/drawing/2014/main" val="3021659111"/>
                  </a:ext>
                </a:extLst>
              </a:tr>
              <a:tr h="370840">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1973</a:t>
                      </a:r>
                    </a:p>
                  </a:txBody>
                  <a:tcPr/>
                </a:tc>
                <a:tc>
                  <a:txBody>
                    <a:bodyPr/>
                    <a:lstStyle/>
                    <a:p>
                      <a:pPr algn="ctr"/>
                      <a:r>
                        <a:rPr lang="fr-FR" sz="1400" dirty="0">
                          <a:latin typeface="Calibri" panose="020F0502020204030204" pitchFamily="34" charset="0"/>
                          <a:ea typeface="Calibri" panose="020F0502020204030204" pitchFamily="34" charset="0"/>
                          <a:cs typeface="Calibri" panose="020F0502020204030204" pitchFamily="34" charset="0"/>
                        </a:rPr>
                        <a:t>1970</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a:t>
                      </a:r>
                    </a:p>
                  </a:txBody>
                  <a:tcPr/>
                </a:tc>
                <a:tc>
                  <a:txBody>
                    <a:bodyPr/>
                    <a:lstStyle/>
                    <a:p>
                      <a:pPr algn="ctr"/>
                      <a:r>
                        <a:rPr lang="fr-FR" sz="1400" b="1" dirty="0">
                          <a:latin typeface="Calibri" panose="020F0502020204030204" pitchFamily="34" charset="0"/>
                          <a:ea typeface="Calibri" panose="020F0502020204030204" pitchFamily="34" charset="0"/>
                          <a:cs typeface="Calibri" panose="020F0502020204030204" pitchFamily="34" charset="0"/>
                        </a:rPr>
                        <a:t>64 ans</a:t>
                      </a:r>
                    </a:p>
                  </a:txBody>
                  <a:tcPr/>
                </a:tc>
                <a:extLst>
                  <a:ext uri="{0D108BD9-81ED-4DB2-BD59-A6C34878D82A}">
                    <a16:rowId xmlns:a16="http://schemas.microsoft.com/office/drawing/2014/main" val="1439126588"/>
                  </a:ext>
                </a:extLst>
              </a:tr>
            </a:tbl>
          </a:graphicData>
        </a:graphic>
      </p:graphicFrame>
    </p:spTree>
    <p:extLst>
      <p:ext uri="{BB962C8B-B14F-4D97-AF65-F5344CB8AC3E}">
        <p14:creationId xmlns:p14="http://schemas.microsoft.com/office/powerpoint/2010/main" val="132937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Droit et calcul de pension CNRACL</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17DD86AC-7C67-AB1B-9035-3A510D3AC17D}"/>
              </a:ext>
            </a:extLst>
          </p:cNvPr>
          <p:cNvSpPr txBox="1">
            <a:spLocks noChangeArrowheads="1"/>
          </p:cNvSpPr>
          <p:nvPr/>
        </p:nvSpPr>
        <p:spPr bwMode="auto">
          <a:xfrm>
            <a:off x="533876" y="1557943"/>
            <a:ext cx="9813031" cy="559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lnSpc>
                <a:spcPct val="90000"/>
              </a:lnSpc>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Rappel : </a:t>
            </a:r>
          </a:p>
          <a:p>
            <a:pPr algn="l">
              <a:lnSpc>
                <a:spcPct val="90000"/>
              </a:lnSpc>
            </a:pPr>
            <a:endPar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90000"/>
              </a:lnSpc>
              <a:buAutoNum type="arabicPeriod"/>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Catégorie sédentaire : la majorité des emplois </a:t>
            </a:r>
          </a:p>
          <a:p>
            <a:pPr marL="342900" indent="-342900" algn="l">
              <a:lnSpc>
                <a:spcPct val="90000"/>
              </a:lnSpc>
              <a:buAutoNum type="arabicPeriod"/>
            </a:pPr>
            <a:endPar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90000"/>
              </a:lnSpc>
              <a:buAutoNum type="arabicPeriod"/>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Catégorie active : concerne un nombre limité d’emplois, soumis à un risque particulier ou fatigue exceptionnelle (police municipale, agents de salubrité…) : </a:t>
            </a:r>
          </a:p>
          <a:p>
            <a:pPr marL="285750" indent="-285750" algn="l">
              <a:lnSpc>
                <a:spcPct val="90000"/>
              </a:lnSpc>
              <a:buFont typeface="Wingdings" panose="05000000000000000000" pitchFamily="2" charset="2"/>
              <a:buChar char="Ø"/>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www.juris-cnracl.retraites.fr/motifs-conditions-de-depart/depart-au-titre-de-la-categorie-active</a:t>
            </a:r>
            <a:endPar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l">
              <a:lnSpc>
                <a:spcPct val="90000"/>
              </a:lnSpc>
            </a:pPr>
            <a:endPar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90000"/>
              </a:lnSpc>
              <a:buAutoNum type="arabicPeriod" startAt="3"/>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Catégorie super active : agents des réseaux souterrains des égouts, par exemple</a:t>
            </a:r>
          </a:p>
          <a:p>
            <a:pPr algn="l">
              <a:lnSpc>
                <a:spcPct val="90000"/>
              </a:lnSpc>
            </a:pPr>
            <a:endParaRPr lang="fr-FR" altLang="fr-FR" sz="1800" kern="0" dirty="0">
              <a:solidFill>
                <a:schemeClr val="bg2"/>
              </a:solidFill>
              <a:cs typeface="Arial" charset="0"/>
            </a:endParaRPr>
          </a:p>
          <a:p>
            <a:pPr algn="l">
              <a:lnSpc>
                <a:spcPct val="90000"/>
              </a:lnSpc>
            </a:pPr>
            <a:endParaRPr lang="fr-FR" altLang="fr-FR" sz="1600" kern="0" dirty="0">
              <a:solidFill>
                <a:schemeClr val="bg2"/>
              </a:solidFill>
              <a:cs typeface="Arial" charset="0"/>
            </a:endParaRPr>
          </a:p>
          <a:p>
            <a:pPr algn="l">
              <a:lnSpc>
                <a:spcPct val="90000"/>
              </a:lnSpc>
            </a:pPr>
            <a:endParaRPr lang="fr-FR" altLang="fr-FR" sz="1600" kern="0" dirty="0">
              <a:solidFill>
                <a:schemeClr val="bg2"/>
              </a:solidFill>
              <a:cs typeface="Arial" charset="0"/>
            </a:endParaRPr>
          </a:p>
        </p:txBody>
      </p:sp>
    </p:spTree>
    <p:extLst>
      <p:ext uri="{BB962C8B-B14F-4D97-AF65-F5344CB8AC3E}">
        <p14:creationId xmlns:p14="http://schemas.microsoft.com/office/powerpoint/2010/main" val="3596146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Surcote parent</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40</a:t>
            </a:fld>
            <a:endParaRPr lang="fr-FR" altLang="fr-FR"/>
          </a:p>
        </p:txBody>
      </p:sp>
      <p:sp>
        <p:nvSpPr>
          <p:cNvPr id="3" name="ZoneTexte 2">
            <a:extLst>
              <a:ext uri="{FF2B5EF4-FFF2-40B4-BE49-F238E27FC236}">
                <a16:creationId xmlns:a16="http://schemas.microsoft.com/office/drawing/2014/main" id="{3D9BE7A0-C445-F58F-9275-7FAFAA16F195}"/>
              </a:ext>
            </a:extLst>
          </p:cNvPr>
          <p:cNvSpPr txBox="1"/>
          <p:nvPr/>
        </p:nvSpPr>
        <p:spPr>
          <a:xfrm>
            <a:off x="534670" y="1398641"/>
            <a:ext cx="9289032" cy="4493538"/>
          </a:xfrm>
          <a:prstGeom prst="rect">
            <a:avLst/>
          </a:prstGeom>
          <a:noFill/>
        </p:spPr>
        <p:txBody>
          <a:bodyPr wrap="square">
            <a:spAutoFit/>
          </a:bodyPr>
          <a:lstStyle/>
          <a:p>
            <a:pPr marL="4457974" lvl="8" indent="-285750" algn="r">
              <a:buFont typeface="Wingdings" panose="05000000000000000000" pitchFamily="2" charset="2"/>
              <a:buChar char="Ø"/>
            </a:pPr>
            <a:r>
              <a:rPr lang="fr-FR" sz="1600" i="1" dirty="0">
                <a:solidFill>
                  <a:srgbClr val="3F2270"/>
                </a:solidFill>
                <a:latin typeface="Calibri" panose="020F0502020204030204" pitchFamily="34" charset="0"/>
                <a:ea typeface="Calibri" panose="020F0502020204030204" pitchFamily="34" charset="0"/>
                <a:cs typeface="Calibri" panose="020F0502020204030204" pitchFamily="34" charset="0"/>
              </a:rPr>
              <a:t>Attente circulaire</a:t>
            </a:r>
          </a:p>
          <a:p>
            <a:pPr marL="285750" indent="-285750"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Surcote au titre de la naissance et/ou l’éducation d’un enfant </a:t>
            </a:r>
          </a:p>
          <a:p>
            <a:pPr marL="285750" indent="-285750" algn="just">
              <a:buFont typeface="Wingdings" panose="05000000000000000000" pitchFamily="2" charset="2"/>
              <a:buChar char="Ø"/>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Agent né à compter de 1965</a:t>
            </a:r>
          </a:p>
          <a:p>
            <a:pPr marL="285750" indent="-285750" algn="just">
              <a:buFont typeface="Courier New" panose="02070309020205020404" pitchFamily="49" charset="0"/>
              <a:buChar char="o"/>
            </a:pPr>
            <a:endParaRPr lang="fr-FR" sz="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Pour les services accomplis à compter de 63 ans</a:t>
            </a:r>
          </a:p>
          <a:p>
            <a:pPr marL="285750" indent="-285750" algn="just">
              <a:buFont typeface="Courier New" panose="02070309020205020404" pitchFamily="49" charset="0"/>
              <a:buChar char="o"/>
            </a:pPr>
            <a:endParaRPr lang="fr-FR" sz="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Durée d’assurance complète</a:t>
            </a:r>
          </a:p>
          <a:p>
            <a:pPr marL="285750" indent="-285750" algn="just">
              <a:buFont typeface="Courier New" panose="02070309020205020404" pitchFamily="49" charset="0"/>
              <a:buChar char="o"/>
            </a:pPr>
            <a:endParaRPr lang="fr-FR" sz="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L’agent bénéficie d’au moins 1 trimestre de majoration de durée d’assurance au titre de :</a:t>
            </a:r>
          </a:p>
          <a:p>
            <a:pPr marL="807278" lvl="1" indent="-285750" algn="just">
              <a:buFont typeface="Arial" panose="020B0604020202020204" pitchFamily="34" charset="0"/>
              <a:buChar char="•"/>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La majoration de durée d’assurance pour les enfants nés à compter de 2004</a:t>
            </a:r>
          </a:p>
          <a:p>
            <a:pPr marL="807278" lvl="1" indent="-285750" algn="just">
              <a:buFont typeface="Arial" panose="020B0604020202020204" pitchFamily="34" charset="0"/>
              <a:buChar char="•"/>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La majoration de durée d’assurance pour enfant handicapé</a:t>
            </a:r>
          </a:p>
          <a:p>
            <a:pPr marL="807278" lvl="1" indent="-285750" algn="just">
              <a:buFont typeface="Arial" panose="020B0604020202020204" pitchFamily="34" charset="0"/>
              <a:buChar char="•"/>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La bonification pour enfant</a:t>
            </a:r>
          </a:p>
          <a:p>
            <a:pPr marL="285750" indent="-285750" algn="just">
              <a:buFont typeface="Courier New" panose="02070309020205020404" pitchFamily="49" charset="0"/>
              <a:buChar char="o"/>
            </a:pPr>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2000" dirty="0">
              <a:solidFill>
                <a:srgbClr val="BE0F2E"/>
              </a:solidFill>
              <a:latin typeface="Calibri" panose="020F0502020204030204" pitchFamily="34" charset="0"/>
              <a:cs typeface="Calibri" panose="020F0502020204030204" pitchFamily="34" charset="0"/>
            </a:endParaRPr>
          </a:p>
          <a:p>
            <a:pPr algn="just"/>
            <a:endParaRPr lang="fr-FR" sz="2000" dirty="0">
              <a:solidFill>
                <a:srgbClr val="BE0F2E"/>
              </a:solidFill>
              <a:latin typeface="Calibri" panose="020F0502020204030204" pitchFamily="34" charset="0"/>
              <a:cs typeface="Calibri" panose="020F0502020204030204" pitchFamily="34" charset="0"/>
            </a:endParaRPr>
          </a:p>
          <a:p>
            <a:pPr algn="just"/>
            <a:endParaRPr lang="fr-FR" sz="2000" dirty="0">
              <a:solidFill>
                <a:srgbClr val="BE0F2E"/>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B292314-CB26-6FF2-FB9A-141A35187750}"/>
              </a:ext>
            </a:extLst>
          </p:cNvPr>
          <p:cNvSpPr/>
          <p:nvPr/>
        </p:nvSpPr>
        <p:spPr>
          <a:xfrm>
            <a:off x="534670" y="4404588"/>
            <a:ext cx="9060502" cy="456163"/>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L’agent bénéficie d’une surcote de 1,25% par trimestre supplémentaire jusqu’à l’âge de 64 ans</a:t>
            </a:r>
            <a:endParaRPr lang="fr-FR" sz="1600" b="1"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072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778"/>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450156" y="319270"/>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Minimum garanti</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41</a:t>
            </a:fld>
            <a:endParaRPr lang="fr-FR" altLang="fr-FR"/>
          </a:p>
        </p:txBody>
      </p:sp>
      <p:sp>
        <p:nvSpPr>
          <p:cNvPr id="3" name="Rectangle 3">
            <a:extLst>
              <a:ext uri="{FF2B5EF4-FFF2-40B4-BE49-F238E27FC236}">
                <a16:creationId xmlns:a16="http://schemas.microsoft.com/office/drawing/2014/main" id="{C68AAFAC-5AC1-A60E-D014-C7F9F73949EE}"/>
              </a:ext>
            </a:extLst>
          </p:cNvPr>
          <p:cNvSpPr txBox="1">
            <a:spLocks noChangeArrowheads="1"/>
          </p:cNvSpPr>
          <p:nvPr/>
        </p:nvSpPr>
        <p:spPr bwMode="auto">
          <a:xfrm>
            <a:off x="306140" y="1419476"/>
            <a:ext cx="9713019" cy="351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90000"/>
              </a:lnSpc>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Une fois le montant de la pension déterminé, il est procédé au calcul du minimum garanti :</a:t>
            </a:r>
          </a:p>
          <a:p>
            <a:pPr marL="0" indent="0" algn="just">
              <a:lnSpc>
                <a:spcPct val="90000"/>
              </a:lnSpc>
              <a:buNone/>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90000"/>
              </a:lnSpc>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hlinkClick r:id="rId3"/>
              </a:rPr>
              <a:t>https://www.cnracl.retraites.fr/employeur/demande-de-pension/minimum-garanti</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90000"/>
              </a:lnSpc>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90000"/>
              </a:lnSpc>
              <a:buNone/>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90000"/>
              </a:lnSpc>
              <a:buNone/>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Le calcul le plus favorable au fonctionnaire est appliqué.</a:t>
            </a:r>
          </a:p>
          <a:p>
            <a:pPr marL="0" indent="0" algn="just">
              <a:lnSpc>
                <a:spcPct val="90000"/>
              </a:lnSpc>
              <a:buNone/>
              <a:defRPr/>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buFont typeface="Wingdings" panose="05000000000000000000" pitchFamily="2" charset="2"/>
              <a:buChar char="Ø"/>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bénéfice du minimum garanti est soumis à condition :</a:t>
            </a:r>
          </a:p>
          <a:p>
            <a:pPr algn="just">
              <a:lnSpc>
                <a:spcPct val="90000"/>
              </a:lnSpc>
              <a:buFont typeface="Wingdings" panose="05000000000000000000" pitchFamily="2" charset="2"/>
              <a:buChar char="Ø"/>
              <a:defRPr/>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a atteint le nombre de trimestres nécessaires pour obtenir une pension à taux plein</a:t>
            </a:r>
          </a:p>
          <a:p>
            <a:pPr algn="just">
              <a:lnSpc>
                <a:spcPct val="90000"/>
              </a:lnSpc>
              <a:buFont typeface="Courier New" panose="02070309020205020404" pitchFamily="49" charset="0"/>
              <a:buChar char="o"/>
              <a:defRPr/>
            </a:pPr>
            <a:endParaRPr lang="fr-FR" altLang="fr-FR" sz="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buFont typeface="Courier New" panose="02070309020205020404" pitchFamily="49" charset="0"/>
              <a:buChar char="o"/>
              <a:defRPr/>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la pension est liquidée au titre de l’invalidité, du départ parent d’enfant invalide, du départ conjoint invalide, du départ fonctionnaire handicapé</a:t>
            </a:r>
            <a:endParaRPr lang="fr-FR" altLang="fr-FR" sz="1600" kern="0" dirty="0">
              <a:solidFill>
                <a:schemeClr val="bg2"/>
              </a:solidFill>
            </a:endParaRPr>
          </a:p>
        </p:txBody>
      </p:sp>
    </p:spTree>
    <p:extLst>
      <p:ext uri="{BB962C8B-B14F-4D97-AF65-F5344CB8AC3E}">
        <p14:creationId xmlns:p14="http://schemas.microsoft.com/office/powerpoint/2010/main" val="1992844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Majoration de pension (enfant)</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42</a:t>
            </a:fld>
            <a:endParaRPr lang="fr-FR" altLang="fr-FR"/>
          </a:p>
        </p:txBody>
      </p:sp>
      <p:sp>
        <p:nvSpPr>
          <p:cNvPr id="3" name="ZoneTexte 2">
            <a:extLst>
              <a:ext uri="{FF2B5EF4-FFF2-40B4-BE49-F238E27FC236}">
                <a16:creationId xmlns:a16="http://schemas.microsoft.com/office/drawing/2014/main" id="{F084F7FB-6002-7721-A039-6192DC0A0E4D}"/>
              </a:ext>
            </a:extLst>
          </p:cNvPr>
          <p:cNvSpPr txBox="1"/>
          <p:nvPr/>
        </p:nvSpPr>
        <p:spPr>
          <a:xfrm>
            <a:off x="395536" y="1268760"/>
            <a:ext cx="9624060" cy="3785652"/>
          </a:xfrm>
          <a:prstGeom prst="rect">
            <a:avLst/>
          </a:prstGeom>
          <a:noFill/>
        </p:spPr>
        <p:txBody>
          <a:bodyPr wrap="square" rtlCol="0">
            <a:spAutoFit/>
          </a:bodyPr>
          <a:lstStyle/>
          <a:p>
            <a:pPr marL="285750" indent="-285750">
              <a:buFont typeface="Wingdings" panose="05000000000000000000" pitchFamily="2" charset="2"/>
              <a:buChar char="Ø"/>
            </a:pPr>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Avantage financier supplémentaire en matière de retraite lié non pas aux cotisations, mais à la situation personnelle du bénéficiaire :</a:t>
            </a: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chemeClr val="bg2"/>
              </a:solidFill>
            </a:endParaRPr>
          </a:p>
        </p:txBody>
      </p:sp>
      <p:graphicFrame>
        <p:nvGraphicFramePr>
          <p:cNvPr id="5" name="Tableau 4">
            <a:extLst>
              <a:ext uri="{FF2B5EF4-FFF2-40B4-BE49-F238E27FC236}">
                <a16:creationId xmlns:a16="http://schemas.microsoft.com/office/drawing/2014/main" id="{4A5DA5B9-3F6E-8798-A47F-595F16F8D9C1}"/>
              </a:ext>
            </a:extLst>
          </p:cNvPr>
          <p:cNvGraphicFramePr>
            <a:graphicFrameLocks noGrp="1"/>
          </p:cNvGraphicFramePr>
          <p:nvPr>
            <p:extLst>
              <p:ext uri="{D42A27DB-BD31-4B8C-83A1-F6EECF244321}">
                <p14:modId xmlns:p14="http://schemas.microsoft.com/office/powerpoint/2010/main" val="4077644574"/>
              </p:ext>
            </p:extLst>
          </p:nvPr>
        </p:nvGraphicFramePr>
        <p:xfrm>
          <a:off x="533828" y="2000925"/>
          <a:ext cx="8701304" cy="2677160"/>
        </p:xfrm>
        <a:graphic>
          <a:graphicData uri="http://schemas.openxmlformats.org/drawingml/2006/table">
            <a:tbl>
              <a:tblPr firstRow="1" bandRow="1">
                <a:tableStyleId>{D7AC3CCA-C797-4891-BE02-D94E43425B78}</a:tableStyleId>
              </a:tblPr>
              <a:tblGrid>
                <a:gridCol w="3026541">
                  <a:extLst>
                    <a:ext uri="{9D8B030D-6E8A-4147-A177-3AD203B41FA5}">
                      <a16:colId xmlns:a16="http://schemas.microsoft.com/office/drawing/2014/main" val="20000"/>
                    </a:ext>
                  </a:extLst>
                </a:gridCol>
                <a:gridCol w="2774328">
                  <a:extLst>
                    <a:ext uri="{9D8B030D-6E8A-4147-A177-3AD203B41FA5}">
                      <a16:colId xmlns:a16="http://schemas.microsoft.com/office/drawing/2014/main" val="20001"/>
                    </a:ext>
                  </a:extLst>
                </a:gridCol>
                <a:gridCol w="2900435">
                  <a:extLst>
                    <a:ext uri="{9D8B030D-6E8A-4147-A177-3AD203B41FA5}">
                      <a16:colId xmlns:a16="http://schemas.microsoft.com/office/drawing/2014/main" val="20002"/>
                    </a:ext>
                  </a:extLst>
                </a:gridCol>
              </a:tblGrid>
              <a:tr h="370840">
                <a:tc>
                  <a:txBody>
                    <a:bodyPr/>
                    <a:lstStyle/>
                    <a:p>
                      <a:pPr algn="ct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Enfants ouvrant droit</a:t>
                      </a:r>
                    </a:p>
                  </a:txBody>
                  <a:tcPr>
                    <a:solidFill>
                      <a:schemeClr val="bg2">
                        <a:lumMod val="20000"/>
                        <a:lumOff val="80000"/>
                      </a:schemeClr>
                    </a:solidFill>
                  </a:tcPr>
                </a:tc>
                <a:tc>
                  <a:txBody>
                    <a:bodyPr/>
                    <a:lstStyle/>
                    <a:p>
                      <a:pPr algn="ct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Conditions</a:t>
                      </a:r>
                    </a:p>
                  </a:txBody>
                  <a:tcPr>
                    <a:solidFill>
                      <a:schemeClr val="bg2">
                        <a:lumMod val="20000"/>
                        <a:lumOff val="80000"/>
                      </a:schemeClr>
                    </a:solidFill>
                  </a:tcPr>
                </a:tc>
                <a:tc>
                  <a:txBody>
                    <a:bodyPr/>
                    <a:lstStyle/>
                    <a:p>
                      <a:pPr algn="ct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Avantages</a:t>
                      </a:r>
                    </a:p>
                  </a:txBody>
                  <a:tcPr>
                    <a:solidFill>
                      <a:schemeClr val="bg2">
                        <a:lumMod val="20000"/>
                        <a:lumOff val="80000"/>
                      </a:schemeClr>
                    </a:solidFill>
                  </a:tcPr>
                </a:tc>
                <a:extLst>
                  <a:ext uri="{0D108BD9-81ED-4DB2-BD59-A6C34878D82A}">
                    <a16:rowId xmlns:a16="http://schemas.microsoft.com/office/drawing/2014/main" val="10000"/>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Légitimes</a:t>
                      </a:r>
                    </a:p>
                  </a:txBody>
                  <a:tcPr>
                    <a:solidFill>
                      <a:schemeClr val="bg1"/>
                    </a:solidFill>
                  </a:tcPr>
                </a:tc>
                <a:tc rowSpan="6">
                  <a:txBody>
                    <a:bodyPr/>
                    <a:lstStyle/>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3 enfants et plus</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si élevés pendant 9 ans avant l’âge des 16 ans ou 20 ans</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rowSpan="2">
                  <a:txBody>
                    <a:bodyPr/>
                    <a:lstStyle/>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10% pour 3 enfants</a:t>
                      </a:r>
                    </a:p>
                  </a:txBody>
                  <a:tcPr>
                    <a:solidFill>
                      <a:schemeClr val="bg1"/>
                    </a:solidFill>
                  </a:tcPr>
                </a:tc>
                <a:extLst>
                  <a:ext uri="{0D108BD9-81ED-4DB2-BD59-A6C34878D82A}">
                    <a16:rowId xmlns:a16="http://schemas.microsoft.com/office/drawing/2014/main" val="10001"/>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Naturels</a:t>
                      </a:r>
                    </a:p>
                  </a:txBody>
                  <a:tcPr>
                    <a:solidFill>
                      <a:schemeClr val="bg1"/>
                    </a:solidFill>
                  </a:tcPr>
                </a:tc>
                <a:tc vMerge="1">
                  <a:txBody>
                    <a:bodyPr/>
                    <a:lstStyle/>
                    <a:p>
                      <a:endParaRPr lang="fr-FR" sz="1400" b="1" dirty="0">
                        <a:solidFill>
                          <a:schemeClr val="bg2"/>
                        </a:solidFill>
                      </a:endParaRPr>
                    </a:p>
                  </a:txBody>
                  <a:tcPr/>
                </a:tc>
                <a:tc vMerge="1">
                  <a:txBody>
                    <a:bodyPr/>
                    <a:lstStyle/>
                    <a:p>
                      <a:endParaRPr lang="fr-FR" sz="1400" b="1" dirty="0">
                        <a:solidFill>
                          <a:schemeClr val="bg2"/>
                        </a:solidFill>
                      </a:endParaRPr>
                    </a:p>
                  </a:txBody>
                  <a:tcPr/>
                </a:tc>
                <a:extLst>
                  <a:ext uri="{0D108BD9-81ED-4DB2-BD59-A6C34878D82A}">
                    <a16:rowId xmlns:a16="http://schemas.microsoft.com/office/drawing/2014/main" val="10002"/>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Adoptés</a:t>
                      </a:r>
                    </a:p>
                  </a:txBody>
                  <a:tcPr>
                    <a:solidFill>
                      <a:schemeClr val="bg1"/>
                    </a:solidFill>
                  </a:tcPr>
                </a:tc>
                <a:tc vMerge="1">
                  <a:txBody>
                    <a:bodyPr/>
                    <a:lstStyle/>
                    <a:p>
                      <a:endParaRPr lang="fr-FR" sz="1400" b="1" dirty="0">
                        <a:solidFill>
                          <a:schemeClr val="bg2"/>
                        </a:solidFill>
                      </a:endParaRPr>
                    </a:p>
                  </a:txBody>
                  <a:tcPr/>
                </a:tc>
                <a:tc rowSpan="2">
                  <a:txBody>
                    <a:bodyPr/>
                    <a:lstStyle/>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5% par enfant supplémentaires</a:t>
                      </a:r>
                    </a:p>
                  </a:txBody>
                  <a:tcPr>
                    <a:solidFill>
                      <a:schemeClr val="bg1"/>
                    </a:solidFill>
                  </a:tcPr>
                </a:tc>
                <a:extLst>
                  <a:ext uri="{0D108BD9-81ED-4DB2-BD59-A6C34878D82A}">
                    <a16:rowId xmlns:a16="http://schemas.microsoft.com/office/drawing/2014/main" val="10003"/>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Recueillis</a:t>
                      </a:r>
                    </a:p>
                  </a:txBody>
                  <a:tcPr>
                    <a:solidFill>
                      <a:schemeClr val="bg1"/>
                    </a:solidFill>
                  </a:tcPr>
                </a:tc>
                <a:tc vMerge="1">
                  <a:txBody>
                    <a:bodyPr/>
                    <a:lstStyle/>
                    <a:p>
                      <a:endParaRPr lang="fr-FR" sz="1400" b="1" dirty="0">
                        <a:solidFill>
                          <a:schemeClr val="bg2"/>
                        </a:solidFill>
                      </a:endParaRPr>
                    </a:p>
                  </a:txBody>
                  <a:tcPr/>
                </a:tc>
                <a:tc vMerge="1">
                  <a:txBody>
                    <a:bodyPr/>
                    <a:lstStyle/>
                    <a:p>
                      <a:endParaRPr lang="fr-FR" sz="1400" b="1" dirty="0">
                        <a:solidFill>
                          <a:schemeClr val="bg2"/>
                        </a:solidFill>
                      </a:endParaRPr>
                    </a:p>
                  </a:txBody>
                  <a:tcPr/>
                </a:tc>
                <a:extLst>
                  <a:ext uri="{0D108BD9-81ED-4DB2-BD59-A6C34878D82A}">
                    <a16:rowId xmlns:a16="http://schemas.microsoft.com/office/drawing/2014/main" val="10004"/>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Du conjoint</a:t>
                      </a:r>
                    </a:p>
                  </a:txBody>
                  <a:tcPr>
                    <a:solidFill>
                      <a:schemeClr val="bg1"/>
                    </a:solidFill>
                  </a:tcPr>
                </a:tc>
                <a:tc vMerge="1">
                  <a:txBody>
                    <a:bodyPr/>
                    <a:lstStyle/>
                    <a:p>
                      <a:endParaRPr lang="fr-FR" sz="1400" b="1" dirty="0">
                        <a:solidFill>
                          <a:schemeClr val="bg2"/>
                        </a:solidFill>
                      </a:endParaRPr>
                    </a:p>
                  </a:txBody>
                  <a:tcPr/>
                </a:tc>
                <a:tc rowSpan="2">
                  <a:txBody>
                    <a:bodyPr/>
                    <a:lstStyle/>
                    <a:p>
                      <a:pPr algn="ct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Mise en paiement</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aux 16 ans du 3</a:t>
                      </a:r>
                      <a:r>
                        <a:rPr lang="fr-FR" sz="1600" b="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ème</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 enfant et des suivants</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0005"/>
                  </a:ext>
                </a:extLst>
              </a:tr>
              <a:tr h="370840">
                <a:tc>
                  <a:txBody>
                    <a:bodyPr/>
                    <a:lstStyle/>
                    <a:p>
                      <a:pPr algn="ct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Placé sou</a:t>
                      </a:r>
                      <a:r>
                        <a:rPr lang="fr-FR" sz="1600" b="0" baseline="0" dirty="0">
                          <a:solidFill>
                            <a:srgbClr val="3F2270"/>
                          </a:solidFill>
                          <a:latin typeface="Calibri" panose="020F0502020204030204" pitchFamily="34" charset="0"/>
                          <a:ea typeface="Calibri" panose="020F0502020204030204" pitchFamily="34" charset="0"/>
                          <a:cs typeface="Calibri" panose="020F0502020204030204" pitchFamily="34" charset="0"/>
                        </a:rPr>
                        <a:t>s tutelle</a:t>
                      </a:r>
                      <a:endPar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vMerge="1">
                  <a:txBody>
                    <a:bodyPr/>
                    <a:lstStyle/>
                    <a:p>
                      <a:endParaRPr lang="fr-FR" sz="1400" b="1" dirty="0">
                        <a:solidFill>
                          <a:schemeClr val="bg2"/>
                        </a:solidFill>
                      </a:endParaRPr>
                    </a:p>
                  </a:txBody>
                  <a:tcPr/>
                </a:tc>
                <a:tc vMerge="1">
                  <a:txBody>
                    <a:bodyPr/>
                    <a:lstStyle/>
                    <a:p>
                      <a:endParaRPr lang="fr-FR" sz="1400" b="1" dirty="0">
                        <a:solidFill>
                          <a:schemeClr val="bg2"/>
                        </a:solidFill>
                      </a:endParaRPr>
                    </a:p>
                  </a:txBody>
                  <a:tcPr/>
                </a:tc>
                <a:extLst>
                  <a:ext uri="{0D108BD9-81ED-4DB2-BD59-A6C34878D82A}">
                    <a16:rowId xmlns:a16="http://schemas.microsoft.com/office/drawing/2014/main" val="10006"/>
                  </a:ext>
                </a:extLst>
              </a:tr>
            </a:tbl>
          </a:graphicData>
        </a:graphic>
      </p:graphicFrame>
      <p:sp>
        <p:nvSpPr>
          <p:cNvPr id="6" name="ZoneTexte 5">
            <a:extLst>
              <a:ext uri="{FF2B5EF4-FFF2-40B4-BE49-F238E27FC236}">
                <a16:creationId xmlns:a16="http://schemas.microsoft.com/office/drawing/2014/main" id="{805CB071-ACA0-C6FB-EBF9-F764B69CBAA0}"/>
              </a:ext>
            </a:extLst>
          </p:cNvPr>
          <p:cNvSpPr txBox="1"/>
          <p:nvPr/>
        </p:nvSpPr>
        <p:spPr>
          <a:xfrm>
            <a:off x="558238" y="6529746"/>
            <a:ext cx="9108942" cy="338554"/>
          </a:xfrm>
          <a:prstGeom prst="rect">
            <a:avLst/>
          </a:prstGeom>
          <a:solidFill>
            <a:schemeClr val="accent3">
              <a:lumMod val="85000"/>
            </a:schemeClr>
          </a:solidFill>
        </p:spPr>
        <p:txBody>
          <a:bodyPr wrap="square" rtlCol="0">
            <a:spAutoFit/>
          </a:bodyPr>
          <a:lstStyle/>
          <a:p>
            <a:pPr marL="285750" indent="-285750" algn="ctr">
              <a:buFont typeface="Wingdings" panose="05000000000000000000" pitchFamily="2" charset="2"/>
              <a:buChar char="Ø"/>
            </a:pPr>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Pension principale + Majoration limitée à 100% du dernier traitement de base</a:t>
            </a:r>
            <a:endParaRPr lang="fr-FR"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DD9F8E6F-6608-6730-8316-7F58970F0015}"/>
              </a:ext>
            </a:extLst>
          </p:cNvPr>
          <p:cNvSpPr txBox="1"/>
          <p:nvPr/>
        </p:nvSpPr>
        <p:spPr>
          <a:xfrm>
            <a:off x="533828" y="5033540"/>
            <a:ext cx="9133352" cy="1200329"/>
          </a:xfrm>
          <a:prstGeom prst="rect">
            <a:avLst/>
          </a:prstGeom>
          <a:noFill/>
        </p:spPr>
        <p:txBody>
          <a:bodyPr wrap="square">
            <a:spAutoFit/>
          </a:bodyPr>
          <a:lstStyle/>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La condition d’avoir élevé les enfants pendant au moins 9 ans n’est plus exigée pour tous les enfants décédés (quelle que soit la cause du décès)</a:t>
            </a:r>
          </a:p>
          <a:p>
            <a:pPr marL="285750" indent="-285750" algn="just">
              <a:buFont typeface="Courier New" panose="02070309020205020404" pitchFamily="49" charset="0"/>
              <a:buChar char="o"/>
            </a:pPr>
            <a:endParaRPr lang="fr-FR" sz="800" dirty="0">
              <a:solidFill>
                <a:srgbClr val="3F2270"/>
              </a:solidFill>
              <a:latin typeface="Calibri" panose="020F0502020204030204" pitchFamily="34" charset="0"/>
              <a:cs typeface="Calibri" panose="020F0502020204030204" pitchFamily="34" charset="0"/>
            </a:endParaRPr>
          </a:p>
          <a:p>
            <a:pPr marL="285750" indent="-285750"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Suppression de la majoration pour enfants en cas de condamnation pour actes de violence ou de maltraitance sur enfants</a:t>
            </a:r>
          </a:p>
        </p:txBody>
      </p:sp>
    </p:spTree>
    <p:extLst>
      <p:ext uri="{BB962C8B-B14F-4D97-AF65-F5344CB8AC3E}">
        <p14:creationId xmlns:p14="http://schemas.microsoft.com/office/powerpoint/2010/main" val="2924618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22164"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Majoration de la pension </a:t>
            </a:r>
          </a:p>
          <a:p>
            <a:pPr algn="l"/>
            <a:r>
              <a:rPr lang="fr-FR" sz="4000" b="1" kern="0" dirty="0">
                <a:ln w="1905"/>
                <a:solidFill>
                  <a:srgbClr val="3F2270"/>
                </a:solidFill>
                <a:latin typeface="Calibri" panose="020F0502020204030204" pitchFamily="34" charset="0"/>
                <a:cs typeface="Calibri" panose="020F0502020204030204" pitchFamily="34" charset="0"/>
              </a:rPr>
              <a:t>(fonctionnaire handicapé)</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43</a:t>
            </a:fld>
            <a:endParaRPr lang="fr-FR" altLang="fr-FR"/>
          </a:p>
        </p:txBody>
      </p:sp>
      <p:sp>
        <p:nvSpPr>
          <p:cNvPr id="3" name="Rectangle 2">
            <a:extLst>
              <a:ext uri="{FF2B5EF4-FFF2-40B4-BE49-F238E27FC236}">
                <a16:creationId xmlns:a16="http://schemas.microsoft.com/office/drawing/2014/main" id="{DADFB942-EE85-0216-DF52-F16B5B2DB602}"/>
              </a:ext>
            </a:extLst>
          </p:cNvPr>
          <p:cNvSpPr/>
          <p:nvPr/>
        </p:nvSpPr>
        <p:spPr>
          <a:xfrm>
            <a:off x="219166" y="1398641"/>
            <a:ext cx="9523672" cy="5509200"/>
          </a:xfrm>
          <a:prstGeom prst="rect">
            <a:avLst/>
          </a:prstGeom>
        </p:spPr>
        <p:txBody>
          <a:bodyPr wrap="square">
            <a:spAutoFit/>
          </a:bodyPr>
          <a:lstStyle/>
          <a:p>
            <a:pPr marL="285750" lvl="0" indent="-285750" algn="just" eaLnBrk="0" hangingPunct="0">
              <a:buFont typeface="Wingdings" panose="05000000000000000000" pitchFamily="2" charset="2"/>
              <a:buChar char="Ø"/>
            </a:pPr>
            <a:r>
              <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handicapé, remplissant les conditions d’accès au dispositif de départ anticipé au plus tard la veille de son âge légal, a droit à une majoration de pension :</a:t>
            </a: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Exemple : </a:t>
            </a:r>
          </a:p>
          <a:p>
            <a:pPr algn="just"/>
            <a:endParaRPr lang="fr-FR" sz="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Un fonctionnaire effectue 10 ans de services à temps complet soit 40 trimestres en constitution et en liquidation.</a:t>
            </a: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Il est reconnu travailleur handicapé et effectue, alors 10 ans de services à temps complet (soit 40 trimestres en constitution et en liquidation) et 10 ans de services à temps partiel à 50% (soit 40 trimestres en constitution et 20 trimestres en liquidation). </a:t>
            </a: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Il a acquis 8 trimestres de bonifications pour enfant.</a:t>
            </a: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Le montant initialement calculé de sa pension s’élève à 1200 €.</a:t>
            </a: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Durée des services et bonifications retenue en liquidation : 40+40+20+8 soit 108 trimestres</a:t>
            </a: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Taux de la majoration : 1/3 (80/108)= 0.246 % soit 0.25 %</a:t>
            </a:r>
          </a:p>
          <a:p>
            <a:pPr algn="just"/>
            <a:endPar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r>
              <a:rPr lang="fr-FR" sz="1600" dirty="0">
                <a:solidFill>
                  <a:srgbClr val="3F2270"/>
                </a:solidFill>
                <a:latin typeface="Calibri" panose="020F0502020204030204" pitchFamily="34" charset="0"/>
                <a:ea typeface="Calibri" panose="020F0502020204030204" pitchFamily="34" charset="0"/>
                <a:cs typeface="Calibri" panose="020F0502020204030204" pitchFamily="34" charset="0"/>
              </a:rPr>
              <a:t>La pension sera donc majorée de 25%. Le montant de la pension sera donc de 1500 €</a:t>
            </a:r>
            <a:endParaRPr lang="fr-FR" altLang="fr-FR" sz="160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53B22C5-8A03-62E0-044A-C13344901FBA}"/>
              </a:ext>
            </a:extLst>
          </p:cNvPr>
          <p:cNvSpPr/>
          <p:nvPr/>
        </p:nvSpPr>
        <p:spPr>
          <a:xfrm>
            <a:off x="950562" y="2236057"/>
            <a:ext cx="8424936" cy="796449"/>
          </a:xfrm>
          <a:prstGeom prst="rect">
            <a:avLst/>
          </a:prstGeom>
          <a:solidFill>
            <a:schemeClr val="bg2">
              <a:lumMod val="40000"/>
              <a:lumOff val="6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lvl="0" algn="just" eaLnBrk="0" hangingPunct="0"/>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Majoration  =  </a:t>
            </a:r>
            <a:r>
              <a:rPr lang="fr-FR" altLang="fr-FR" sz="1600" b="1" u="sng" dirty="0">
                <a:solidFill>
                  <a:srgbClr val="3F2270"/>
                </a:solidFill>
                <a:latin typeface="Calibri" panose="020F0502020204030204" pitchFamily="34" charset="0"/>
                <a:ea typeface="Calibri" panose="020F0502020204030204" pitchFamily="34" charset="0"/>
                <a:cs typeface="Calibri" panose="020F0502020204030204" pitchFamily="34" charset="0"/>
              </a:rPr>
              <a:t>Nb Tri en Constitution en qualité de fonctionnaire handicapé</a:t>
            </a:r>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X  </a:t>
            </a:r>
            <a:r>
              <a:rPr lang="fr-FR" altLang="fr-FR" sz="1600" b="1" u="sng" dirty="0">
                <a:solidFill>
                  <a:srgbClr val="3F2270"/>
                </a:solidFill>
                <a:latin typeface="Calibri" panose="020F0502020204030204" pitchFamily="34" charset="0"/>
                <a:ea typeface="Calibri" panose="020F0502020204030204" pitchFamily="34" charset="0"/>
                <a:cs typeface="Calibri" panose="020F0502020204030204" pitchFamily="34" charset="0"/>
              </a:rPr>
              <a:t>1</a:t>
            </a:r>
          </a:p>
          <a:p>
            <a:pPr lvl="0" algn="just" eaLnBrk="0" hangingPunct="0"/>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		 Nb Tri en Liquidation (services + bonifications)</a:t>
            </a:r>
            <a:r>
              <a:rPr lang="fr-FR" altLang="fr-FR" sz="1600" b="1" dirty="0">
                <a:solidFill>
                  <a:schemeClr val="bg2"/>
                </a:solidFill>
              </a:rPr>
              <a:t>	    </a:t>
            </a:r>
            <a:r>
              <a:rPr lang="fr-FR" alt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3</a:t>
            </a:r>
            <a:r>
              <a:rPr lang="fr-FR" altLang="fr-FR" sz="1600" dirty="0">
                <a:solidFill>
                  <a:schemeClr val="bg2"/>
                </a:solidFill>
              </a:rPr>
              <a:t>	   </a:t>
            </a:r>
          </a:p>
        </p:txBody>
      </p:sp>
    </p:spTree>
    <p:extLst>
      <p:ext uri="{BB962C8B-B14F-4D97-AF65-F5344CB8AC3E}">
        <p14:creationId xmlns:p14="http://schemas.microsoft.com/office/powerpoint/2010/main" val="200782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07365" y="313864"/>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Exemple de calcul : surcote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44</a:t>
            </a:fld>
            <a:endParaRPr lang="fr-FR" altLang="fr-FR"/>
          </a:p>
        </p:txBody>
      </p:sp>
      <p:sp>
        <p:nvSpPr>
          <p:cNvPr id="3" name="ZoneTexte 5">
            <a:extLst>
              <a:ext uri="{FF2B5EF4-FFF2-40B4-BE49-F238E27FC236}">
                <a16:creationId xmlns:a16="http://schemas.microsoft.com/office/drawing/2014/main" id="{82A92DCF-0F47-6DFF-C245-1A0CCDF0EAD3}"/>
              </a:ext>
            </a:extLst>
          </p:cNvPr>
          <p:cNvSpPr txBox="1">
            <a:spLocks noChangeArrowheads="1"/>
          </p:cNvSpPr>
          <p:nvPr/>
        </p:nvSpPr>
        <p:spPr bwMode="auto">
          <a:xfrm>
            <a:off x="561975" y="1243822"/>
            <a:ext cx="962405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 née le 02/08/1959 : liquidation le 01/04/2024</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2 enfants nés en 1985 et 1987</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CNR </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à temps non complet 30h00 du 02/01/2002 au 30/06/2002 </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CNR à temps non complet 29h00 du 01/07/2002 au 31/08/2002 </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CN</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R</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à temps complet du 01/09/2002 au 31/03/2024 </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93 trimestres en durée d’assurance, avant écrêtement, de 1979 à 2005 </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IB 499</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15 points de NBI du 01/09/2002 au 01/03/2022 </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30 points de NBI du 02/03/2022 au 31/03/2024</a:t>
            </a: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F7CC0F46-A646-D8E6-1617-CBBAD45CEB7B}"/>
              </a:ext>
            </a:extLst>
          </p:cNvPr>
          <p:cNvPicPr>
            <a:picLocks noChangeAspect="1"/>
          </p:cNvPicPr>
          <p:nvPr/>
        </p:nvPicPr>
        <p:blipFill>
          <a:blip r:embed="rId3"/>
          <a:stretch>
            <a:fillRect/>
          </a:stretch>
        </p:blipFill>
        <p:spPr>
          <a:xfrm>
            <a:off x="666180" y="4219418"/>
            <a:ext cx="9073008" cy="3191320"/>
          </a:xfrm>
          <a:prstGeom prst="rect">
            <a:avLst/>
          </a:prstGeom>
        </p:spPr>
      </p:pic>
      <p:sp>
        <p:nvSpPr>
          <p:cNvPr id="6" name="Rectangle 5">
            <a:extLst>
              <a:ext uri="{FF2B5EF4-FFF2-40B4-BE49-F238E27FC236}">
                <a16:creationId xmlns:a16="http://schemas.microsoft.com/office/drawing/2014/main" id="{40B97331-9A43-8E00-FD73-733AA77F3D33}"/>
              </a:ext>
            </a:extLst>
          </p:cNvPr>
          <p:cNvSpPr/>
          <p:nvPr/>
        </p:nvSpPr>
        <p:spPr>
          <a:xfrm>
            <a:off x="6786860" y="5998634"/>
            <a:ext cx="3744416" cy="52508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1985 = tri Activité = 4 tri bonification </a:t>
            </a:r>
          </a:p>
          <a:p>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1987 = 0 tri activité et chômage = 8 tri durée d’assurance</a:t>
            </a:r>
          </a:p>
        </p:txBody>
      </p:sp>
    </p:spTree>
    <p:extLst>
      <p:ext uri="{BB962C8B-B14F-4D97-AF65-F5344CB8AC3E}">
        <p14:creationId xmlns:p14="http://schemas.microsoft.com/office/powerpoint/2010/main" val="1831270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82050-70F9-078B-1D36-A87CEB4DD0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3EA63B4-2344-8FD9-35F0-348F4CB41C8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6FD2853-66B0-6036-9507-267206BDD501}"/>
              </a:ext>
            </a:extLst>
          </p:cNvPr>
          <p:cNvSpPr>
            <a:spLocks noGrp="1"/>
          </p:cNvSpPr>
          <p:nvPr>
            <p:ph type="sldNum" sz="quarter" idx="12"/>
          </p:nvPr>
        </p:nvSpPr>
        <p:spPr/>
        <p:txBody>
          <a:bodyPr/>
          <a:lstStyle/>
          <a:p>
            <a:endParaRPr lang="fr-FR" altLang="fr-FR" dirty="0"/>
          </a:p>
        </p:txBody>
      </p:sp>
      <p:pic>
        <p:nvPicPr>
          <p:cNvPr id="6" name="Image 5">
            <a:extLst>
              <a:ext uri="{FF2B5EF4-FFF2-40B4-BE49-F238E27FC236}">
                <a16:creationId xmlns:a16="http://schemas.microsoft.com/office/drawing/2014/main" id="{872341A2-D244-23EF-7988-4CD42801C2EE}"/>
              </a:ext>
            </a:extLst>
          </p:cNvPr>
          <p:cNvPicPr>
            <a:picLocks noChangeAspect="1"/>
          </p:cNvPicPr>
          <p:nvPr/>
        </p:nvPicPr>
        <p:blipFill>
          <a:blip r:embed="rId2"/>
          <a:stretch>
            <a:fillRect/>
          </a:stretch>
        </p:blipFill>
        <p:spPr>
          <a:xfrm>
            <a:off x="0" y="0"/>
            <a:ext cx="10693400" cy="7561263"/>
          </a:xfrm>
          <a:prstGeom prst="rect">
            <a:avLst/>
          </a:prstGeom>
        </p:spPr>
      </p:pic>
      <p:sp>
        <p:nvSpPr>
          <p:cNvPr id="7" name="Rectangle 6">
            <a:extLst>
              <a:ext uri="{FF2B5EF4-FFF2-40B4-BE49-F238E27FC236}">
                <a16:creationId xmlns:a16="http://schemas.microsoft.com/office/drawing/2014/main" id="{21933999-E0EA-1EC6-1164-52FF5F8CCF8A}"/>
              </a:ext>
            </a:extLst>
          </p:cNvPr>
          <p:cNvSpPr/>
          <p:nvPr/>
        </p:nvSpPr>
        <p:spPr>
          <a:xfrm>
            <a:off x="6282804" y="1282185"/>
            <a:ext cx="16561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cotisés CNR</a:t>
            </a:r>
          </a:p>
        </p:txBody>
      </p:sp>
      <p:sp>
        <p:nvSpPr>
          <p:cNvPr id="8" name="ZoneTexte 7">
            <a:extLst>
              <a:ext uri="{FF2B5EF4-FFF2-40B4-BE49-F238E27FC236}">
                <a16:creationId xmlns:a16="http://schemas.microsoft.com/office/drawing/2014/main" id="{C10427C1-1EBC-A905-3BA2-0F7783C41B21}"/>
              </a:ext>
            </a:extLst>
          </p:cNvPr>
          <p:cNvSpPr txBox="1"/>
          <p:nvPr/>
        </p:nvSpPr>
        <p:spPr>
          <a:xfrm>
            <a:off x="7657972" y="1980431"/>
            <a:ext cx="2153224"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DA tous régimes confondus</a:t>
            </a:r>
          </a:p>
        </p:txBody>
      </p:sp>
      <p:sp>
        <p:nvSpPr>
          <p:cNvPr id="9" name="ZoneTexte 8">
            <a:extLst>
              <a:ext uri="{FF2B5EF4-FFF2-40B4-BE49-F238E27FC236}">
                <a16:creationId xmlns:a16="http://schemas.microsoft.com/office/drawing/2014/main" id="{B0D33FC9-9465-153D-A2B1-DE06C1800C17}"/>
              </a:ext>
            </a:extLst>
          </p:cNvPr>
          <p:cNvSpPr txBox="1"/>
          <p:nvPr/>
        </p:nvSpPr>
        <p:spPr>
          <a:xfrm>
            <a:off x="4482604" y="3132559"/>
            <a:ext cx="1152128"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Indice retenu</a:t>
            </a:r>
          </a:p>
        </p:txBody>
      </p:sp>
      <p:sp>
        <p:nvSpPr>
          <p:cNvPr id="10" name="ZoneTexte 9">
            <a:extLst>
              <a:ext uri="{FF2B5EF4-FFF2-40B4-BE49-F238E27FC236}">
                <a16:creationId xmlns:a16="http://schemas.microsoft.com/office/drawing/2014/main" id="{BEB17752-C82E-D9DA-F58D-F97E9516C5AA}"/>
              </a:ext>
            </a:extLst>
          </p:cNvPr>
          <p:cNvSpPr txBox="1"/>
          <p:nvPr/>
        </p:nvSpPr>
        <p:spPr>
          <a:xfrm>
            <a:off x="7657972" y="2441367"/>
            <a:ext cx="2153224"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167 trimestres</a:t>
            </a:r>
          </a:p>
        </p:txBody>
      </p:sp>
      <p:sp>
        <p:nvSpPr>
          <p:cNvPr id="11" name="ZoneTexte 10">
            <a:extLst>
              <a:ext uri="{FF2B5EF4-FFF2-40B4-BE49-F238E27FC236}">
                <a16:creationId xmlns:a16="http://schemas.microsoft.com/office/drawing/2014/main" id="{9B25F2C9-478A-FCEF-42E3-FAA690B5721F}"/>
              </a:ext>
            </a:extLst>
          </p:cNvPr>
          <p:cNvSpPr txBox="1"/>
          <p:nvPr/>
        </p:nvSpPr>
        <p:spPr>
          <a:xfrm>
            <a:off x="6930876" y="6624359"/>
            <a:ext cx="3024336" cy="830997"/>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(93 tri x 75%) / 167 = 41,76% + 8,75%</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45,42% x IB 499</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961 € brut</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+ 25€ de SP NBI  = 986 € brut</a:t>
            </a:r>
          </a:p>
        </p:txBody>
      </p:sp>
      <p:sp>
        <p:nvSpPr>
          <p:cNvPr id="5" name="ZoneTexte 4">
            <a:extLst>
              <a:ext uri="{FF2B5EF4-FFF2-40B4-BE49-F238E27FC236}">
                <a16:creationId xmlns:a16="http://schemas.microsoft.com/office/drawing/2014/main" id="{1E16D2B3-04C4-1D9D-347C-ECEAC585BAB4}"/>
              </a:ext>
            </a:extLst>
          </p:cNvPr>
          <p:cNvSpPr txBox="1"/>
          <p:nvPr/>
        </p:nvSpPr>
        <p:spPr>
          <a:xfrm>
            <a:off x="6251070" y="5165333"/>
            <a:ext cx="4064181" cy="461665"/>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supérieure à DA requise et services au-delà de l’âge d’ouverture = 7 trimestres de surcote</a:t>
            </a:r>
          </a:p>
        </p:txBody>
      </p:sp>
    </p:spTree>
    <p:extLst>
      <p:ext uri="{BB962C8B-B14F-4D97-AF65-F5344CB8AC3E}">
        <p14:creationId xmlns:p14="http://schemas.microsoft.com/office/powerpoint/2010/main" val="4243270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07365" y="313864"/>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Exemple de calcul : décote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46</a:t>
            </a:fld>
            <a:endParaRPr lang="fr-FR" altLang="fr-FR"/>
          </a:p>
        </p:txBody>
      </p:sp>
      <p:sp>
        <p:nvSpPr>
          <p:cNvPr id="3" name="ZoneTexte 5">
            <a:extLst>
              <a:ext uri="{FF2B5EF4-FFF2-40B4-BE49-F238E27FC236}">
                <a16:creationId xmlns:a16="http://schemas.microsoft.com/office/drawing/2014/main" id="{82A92DCF-0F47-6DFF-C245-1A0CCDF0EAD3}"/>
              </a:ext>
            </a:extLst>
          </p:cNvPr>
          <p:cNvSpPr txBox="1">
            <a:spLocks noChangeArrowheads="1"/>
          </p:cNvSpPr>
          <p:nvPr/>
        </p:nvSpPr>
        <p:spPr bwMode="auto">
          <a:xfrm>
            <a:off x="547291" y="1235257"/>
            <a:ext cx="962406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 née le 17/07/1961 : liquidation le 01/05/2024</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1 enfant né en 1991</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CNR</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à temps non complet 28h00 du 01/09/2009 au 31/10/2013 </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CNR à temps complet du 01/11/2013 au 30/04/2024</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Disponibilité </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pour convenances personnelles du 18/12/2018 au 20/12/2018 : non prise en compte dans le calcul</a:t>
            </a:r>
          </a:p>
          <a:p>
            <a:pPr algn="just" eaLnBrk="1" hangingPunct="1">
              <a:spcBef>
                <a:spcPts val="0"/>
              </a:spcBef>
              <a:buClrTx/>
              <a:buFontTx/>
              <a:buNone/>
            </a:pP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a:t>
            </a: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ervices validés : 1 an et 6 mois du 22/02/2007 au 31/08/2009</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8</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trimestres en durée d’assurance, avant écrêtement, de 2005 à 2007</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IB 434</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10 points de NBI du 01/09/2016 au 25/08/2019</a:t>
            </a: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AB0987FC-957E-A26E-762C-34AE1D4469D0}"/>
              </a:ext>
            </a:extLst>
          </p:cNvPr>
          <p:cNvPicPr>
            <a:picLocks noChangeAspect="1"/>
          </p:cNvPicPr>
          <p:nvPr/>
        </p:nvPicPr>
        <p:blipFill>
          <a:blip r:embed="rId3"/>
          <a:stretch>
            <a:fillRect/>
          </a:stretch>
        </p:blipFill>
        <p:spPr>
          <a:xfrm>
            <a:off x="666180" y="4042498"/>
            <a:ext cx="9289032" cy="3496163"/>
          </a:xfrm>
          <a:prstGeom prst="rect">
            <a:avLst/>
          </a:prstGeom>
        </p:spPr>
      </p:pic>
      <p:sp>
        <p:nvSpPr>
          <p:cNvPr id="2" name="Rectangle 1">
            <a:extLst>
              <a:ext uri="{FF2B5EF4-FFF2-40B4-BE49-F238E27FC236}">
                <a16:creationId xmlns:a16="http://schemas.microsoft.com/office/drawing/2014/main" id="{0B634A93-F826-4F66-F1A8-A62840FBED2A}"/>
              </a:ext>
            </a:extLst>
          </p:cNvPr>
          <p:cNvSpPr/>
          <p:nvPr/>
        </p:nvSpPr>
        <p:spPr>
          <a:xfrm>
            <a:off x="6176965" y="5940871"/>
            <a:ext cx="3744416" cy="43802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1991 = 0 tri activité et chômage = 8 tri durée d’assurance</a:t>
            </a:r>
          </a:p>
        </p:txBody>
      </p:sp>
    </p:spTree>
    <p:extLst>
      <p:ext uri="{BB962C8B-B14F-4D97-AF65-F5344CB8AC3E}">
        <p14:creationId xmlns:p14="http://schemas.microsoft.com/office/powerpoint/2010/main" val="131057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82050-70F9-078B-1D36-A87CEB4DD0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3EA63B4-2344-8FD9-35F0-348F4CB41C8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6FD2853-66B0-6036-9507-267206BDD501}"/>
              </a:ext>
            </a:extLst>
          </p:cNvPr>
          <p:cNvSpPr>
            <a:spLocks noGrp="1"/>
          </p:cNvSpPr>
          <p:nvPr>
            <p:ph type="sldNum" sz="quarter" idx="12"/>
          </p:nvPr>
        </p:nvSpPr>
        <p:spPr/>
        <p:txBody>
          <a:bodyPr/>
          <a:lstStyle/>
          <a:p>
            <a:endParaRPr lang="fr-FR" altLang="fr-FR" dirty="0"/>
          </a:p>
        </p:txBody>
      </p:sp>
      <p:pic>
        <p:nvPicPr>
          <p:cNvPr id="6" name="Image 5">
            <a:extLst>
              <a:ext uri="{FF2B5EF4-FFF2-40B4-BE49-F238E27FC236}">
                <a16:creationId xmlns:a16="http://schemas.microsoft.com/office/drawing/2014/main" id="{DC7DE9BB-DF4C-E560-D1D6-211B3A90334E}"/>
              </a:ext>
            </a:extLst>
          </p:cNvPr>
          <p:cNvPicPr>
            <a:picLocks noChangeAspect="1"/>
          </p:cNvPicPr>
          <p:nvPr/>
        </p:nvPicPr>
        <p:blipFill>
          <a:blip r:embed="rId2"/>
          <a:stretch>
            <a:fillRect/>
          </a:stretch>
        </p:blipFill>
        <p:spPr>
          <a:xfrm>
            <a:off x="-26689" y="0"/>
            <a:ext cx="10693400" cy="7561263"/>
          </a:xfrm>
          <a:prstGeom prst="rect">
            <a:avLst/>
          </a:prstGeom>
        </p:spPr>
      </p:pic>
      <p:sp>
        <p:nvSpPr>
          <p:cNvPr id="7" name="Rectangle 6">
            <a:extLst>
              <a:ext uri="{FF2B5EF4-FFF2-40B4-BE49-F238E27FC236}">
                <a16:creationId xmlns:a16="http://schemas.microsoft.com/office/drawing/2014/main" id="{2F408AE7-27E7-30BC-4273-BA4302A6F7D9}"/>
              </a:ext>
            </a:extLst>
          </p:cNvPr>
          <p:cNvSpPr/>
          <p:nvPr/>
        </p:nvSpPr>
        <p:spPr>
          <a:xfrm>
            <a:off x="6757069" y="1190634"/>
            <a:ext cx="14401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cotisés CNR</a:t>
            </a:r>
          </a:p>
        </p:txBody>
      </p:sp>
      <p:sp>
        <p:nvSpPr>
          <p:cNvPr id="8" name="ZoneTexte 7">
            <a:extLst>
              <a:ext uri="{FF2B5EF4-FFF2-40B4-BE49-F238E27FC236}">
                <a16:creationId xmlns:a16="http://schemas.microsoft.com/office/drawing/2014/main" id="{91CF279A-9094-BF6E-35CE-6440889BD67D}"/>
              </a:ext>
            </a:extLst>
          </p:cNvPr>
          <p:cNvSpPr txBox="1"/>
          <p:nvPr/>
        </p:nvSpPr>
        <p:spPr>
          <a:xfrm>
            <a:off x="7663603" y="1918210"/>
            <a:ext cx="1931569"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tous régimes confondus</a:t>
            </a:r>
          </a:p>
        </p:txBody>
      </p:sp>
      <p:sp>
        <p:nvSpPr>
          <p:cNvPr id="9" name="ZoneTexte 8">
            <a:extLst>
              <a:ext uri="{FF2B5EF4-FFF2-40B4-BE49-F238E27FC236}">
                <a16:creationId xmlns:a16="http://schemas.microsoft.com/office/drawing/2014/main" id="{38F7BE3C-EECF-214D-93F3-24DD219E238A}"/>
              </a:ext>
            </a:extLst>
          </p:cNvPr>
          <p:cNvSpPr txBox="1"/>
          <p:nvPr/>
        </p:nvSpPr>
        <p:spPr>
          <a:xfrm>
            <a:off x="6930876" y="5342026"/>
            <a:ext cx="3312368"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incomplète 17 tri manquant =  Décote 21,25%</a:t>
            </a:r>
          </a:p>
        </p:txBody>
      </p:sp>
      <p:sp>
        <p:nvSpPr>
          <p:cNvPr id="11" name="ZoneTexte 10">
            <a:extLst>
              <a:ext uri="{FF2B5EF4-FFF2-40B4-BE49-F238E27FC236}">
                <a16:creationId xmlns:a16="http://schemas.microsoft.com/office/drawing/2014/main" id="{7583EBB7-E2AB-CDFF-7AEA-390AF6D442D0}"/>
              </a:ext>
            </a:extLst>
          </p:cNvPr>
          <p:cNvSpPr txBox="1"/>
          <p:nvPr/>
        </p:nvSpPr>
        <p:spPr>
          <a:xfrm>
            <a:off x="6930876" y="5819919"/>
            <a:ext cx="3312368" cy="492443"/>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(61 tri x 75%) / 168 = 27,23%</a:t>
            </a:r>
            <a:r>
              <a:rPr lang="fr-FR" sz="1400" b="1" dirty="0">
                <a:solidFill>
                  <a:srgbClr val="3F2270"/>
                </a:solidFill>
                <a:latin typeface="Calibri" panose="020F0502020204030204" pitchFamily="34" charset="0"/>
                <a:ea typeface="Calibri" panose="020F0502020204030204" pitchFamily="34" charset="0"/>
                <a:cs typeface="Calibri" panose="020F0502020204030204" pitchFamily="34" charset="0"/>
              </a:rPr>
              <a:t> -</a:t>
            </a: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21,25%</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21,44% de l’IB 434 = 404 € brut</a:t>
            </a:r>
          </a:p>
        </p:txBody>
      </p:sp>
      <p:sp>
        <p:nvSpPr>
          <p:cNvPr id="12" name="Rectangle 11">
            <a:extLst>
              <a:ext uri="{FF2B5EF4-FFF2-40B4-BE49-F238E27FC236}">
                <a16:creationId xmlns:a16="http://schemas.microsoft.com/office/drawing/2014/main" id="{9D079FD7-A26A-6921-3FA6-8FDF7097C684}"/>
              </a:ext>
            </a:extLst>
          </p:cNvPr>
          <p:cNvSpPr/>
          <p:nvPr/>
        </p:nvSpPr>
        <p:spPr>
          <a:xfrm>
            <a:off x="6930877" y="6945941"/>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Ajout du SP NBI</a:t>
            </a:r>
          </a:p>
          <a:p>
            <a:pPr algn="just"/>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406 € brut</a:t>
            </a:r>
          </a:p>
        </p:txBody>
      </p:sp>
      <p:sp>
        <p:nvSpPr>
          <p:cNvPr id="5" name="ZoneTexte 4">
            <a:extLst>
              <a:ext uri="{FF2B5EF4-FFF2-40B4-BE49-F238E27FC236}">
                <a16:creationId xmlns:a16="http://schemas.microsoft.com/office/drawing/2014/main" id="{8E31C9C6-0853-1DFE-BA40-C9F13DCA78E9}"/>
              </a:ext>
            </a:extLst>
          </p:cNvPr>
          <p:cNvSpPr txBox="1"/>
          <p:nvPr/>
        </p:nvSpPr>
        <p:spPr>
          <a:xfrm>
            <a:off x="7663603" y="2350655"/>
            <a:ext cx="1931569"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168 trimestres</a:t>
            </a:r>
          </a:p>
        </p:txBody>
      </p:sp>
    </p:spTree>
    <p:extLst>
      <p:ext uri="{BB962C8B-B14F-4D97-AF65-F5344CB8AC3E}">
        <p14:creationId xmlns:p14="http://schemas.microsoft.com/office/powerpoint/2010/main" val="296595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162124" y="239202"/>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Exemple de calcul : minimum garanti</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48</a:t>
            </a:fld>
            <a:endParaRPr lang="fr-FR" altLang="fr-FR"/>
          </a:p>
        </p:txBody>
      </p:sp>
      <p:sp>
        <p:nvSpPr>
          <p:cNvPr id="3" name="ZoneTexte 5">
            <a:extLst>
              <a:ext uri="{FF2B5EF4-FFF2-40B4-BE49-F238E27FC236}">
                <a16:creationId xmlns:a16="http://schemas.microsoft.com/office/drawing/2014/main" id="{82A92DCF-0F47-6DFF-C245-1A0CCDF0EAD3}"/>
              </a:ext>
            </a:extLst>
          </p:cNvPr>
          <p:cNvSpPr txBox="1">
            <a:spLocks noChangeArrowheads="1"/>
          </p:cNvSpPr>
          <p:nvPr/>
        </p:nvSpPr>
        <p:spPr bwMode="auto">
          <a:xfrm>
            <a:off x="561974" y="1340768"/>
            <a:ext cx="932122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 née le 28/10/1961 : liquidation le 01/02/2024</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2 enfants nés en </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1980 et en 1986</a:t>
            </a: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CN</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R</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à temps complet du 01/09/1995 au 31/012024 (dont 7 jours de grève)</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70</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trimestres en durée d’assurance, avant écrêtement, de 1977 à 1995 </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IB 446</a:t>
            </a:r>
          </a:p>
          <a:p>
            <a:pPr algn="just" eaLnBrk="1" hangingPunct="1">
              <a:spcBef>
                <a:spcPts val="0"/>
              </a:spcBef>
              <a:buClrTx/>
              <a:buFontTx/>
              <a:buNone/>
            </a:pPr>
            <a:endParaRPr lang="fr-FR" altLang="fr-FR" sz="16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583A1A73-D973-A4A7-EBEF-238B463D5252}"/>
              </a:ext>
            </a:extLst>
          </p:cNvPr>
          <p:cNvPicPr>
            <a:picLocks noChangeAspect="1"/>
          </p:cNvPicPr>
          <p:nvPr/>
        </p:nvPicPr>
        <p:blipFill>
          <a:blip r:embed="rId3"/>
          <a:stretch>
            <a:fillRect/>
          </a:stretch>
        </p:blipFill>
        <p:spPr>
          <a:xfrm>
            <a:off x="725682" y="3564607"/>
            <a:ext cx="8496944" cy="3445788"/>
          </a:xfrm>
          <a:prstGeom prst="rect">
            <a:avLst/>
          </a:prstGeom>
        </p:spPr>
      </p:pic>
      <p:sp>
        <p:nvSpPr>
          <p:cNvPr id="2" name="Rectangle 1">
            <a:extLst>
              <a:ext uri="{FF2B5EF4-FFF2-40B4-BE49-F238E27FC236}">
                <a16:creationId xmlns:a16="http://schemas.microsoft.com/office/drawing/2014/main" id="{09F89531-9C9A-AE90-8C14-8884692AA8FC}"/>
              </a:ext>
            </a:extLst>
          </p:cNvPr>
          <p:cNvSpPr/>
          <p:nvPr/>
        </p:nvSpPr>
        <p:spPr>
          <a:xfrm>
            <a:off x="6387010" y="4178777"/>
            <a:ext cx="3744416" cy="52508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1980 = tri Activité = 4 tri bonification </a:t>
            </a:r>
          </a:p>
          <a:p>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1986 = 0 tri activité et chômage = 8 tri durée d’assurance</a:t>
            </a:r>
          </a:p>
        </p:txBody>
      </p:sp>
    </p:spTree>
    <p:extLst>
      <p:ext uri="{BB962C8B-B14F-4D97-AF65-F5344CB8AC3E}">
        <p14:creationId xmlns:p14="http://schemas.microsoft.com/office/powerpoint/2010/main" val="1896315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204AF60-ECE3-E5DE-D5F6-8F790423E854}"/>
              </a:ext>
            </a:extLst>
          </p:cNvPr>
          <p:cNvSpPr>
            <a:spLocks noGrp="1"/>
          </p:cNvSpPr>
          <p:nvPr>
            <p:ph type="sldNum" sz="quarter" idx="12"/>
          </p:nvPr>
        </p:nvSpPr>
        <p:spPr/>
        <p:txBody>
          <a:bodyPr/>
          <a:lstStyle/>
          <a:p>
            <a:endParaRPr lang="fr-FR" altLang="fr-FR" dirty="0"/>
          </a:p>
        </p:txBody>
      </p:sp>
      <p:pic>
        <p:nvPicPr>
          <p:cNvPr id="6" name="Image 5">
            <a:extLst>
              <a:ext uri="{FF2B5EF4-FFF2-40B4-BE49-F238E27FC236}">
                <a16:creationId xmlns:a16="http://schemas.microsoft.com/office/drawing/2014/main" id="{7364644E-BDE5-2B0C-0E5D-64802773F274}"/>
              </a:ext>
            </a:extLst>
          </p:cNvPr>
          <p:cNvPicPr>
            <a:picLocks noChangeAspect="1"/>
          </p:cNvPicPr>
          <p:nvPr/>
        </p:nvPicPr>
        <p:blipFill>
          <a:blip r:embed="rId2"/>
          <a:stretch>
            <a:fillRect/>
          </a:stretch>
        </p:blipFill>
        <p:spPr>
          <a:xfrm>
            <a:off x="0" y="-19809"/>
            <a:ext cx="10693399" cy="7453039"/>
          </a:xfrm>
          <a:prstGeom prst="rect">
            <a:avLst/>
          </a:prstGeom>
        </p:spPr>
      </p:pic>
      <p:sp>
        <p:nvSpPr>
          <p:cNvPr id="7" name="Rectangle 6">
            <a:extLst>
              <a:ext uri="{FF2B5EF4-FFF2-40B4-BE49-F238E27FC236}">
                <a16:creationId xmlns:a16="http://schemas.microsoft.com/office/drawing/2014/main" id="{26255743-B733-D007-45DD-8C344D522B0B}"/>
              </a:ext>
            </a:extLst>
          </p:cNvPr>
          <p:cNvSpPr/>
          <p:nvPr/>
        </p:nvSpPr>
        <p:spPr>
          <a:xfrm>
            <a:off x="6714852" y="1404367"/>
            <a:ext cx="14401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Tri cotisés CNR</a:t>
            </a:r>
          </a:p>
        </p:txBody>
      </p:sp>
      <p:sp>
        <p:nvSpPr>
          <p:cNvPr id="8" name="ZoneTexte 7">
            <a:extLst>
              <a:ext uri="{FF2B5EF4-FFF2-40B4-BE49-F238E27FC236}">
                <a16:creationId xmlns:a16="http://schemas.microsoft.com/office/drawing/2014/main" id="{5F8C1084-D560-B449-E5DB-E8F068E05DF8}"/>
              </a:ext>
            </a:extLst>
          </p:cNvPr>
          <p:cNvSpPr txBox="1"/>
          <p:nvPr/>
        </p:nvSpPr>
        <p:spPr>
          <a:xfrm>
            <a:off x="7663603" y="2121554"/>
            <a:ext cx="1931569"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tous régimes confondus</a:t>
            </a:r>
          </a:p>
        </p:txBody>
      </p:sp>
      <p:sp>
        <p:nvSpPr>
          <p:cNvPr id="10" name="ZoneTexte 9">
            <a:extLst>
              <a:ext uri="{FF2B5EF4-FFF2-40B4-BE49-F238E27FC236}">
                <a16:creationId xmlns:a16="http://schemas.microsoft.com/office/drawing/2014/main" id="{E15B9193-60DF-A0BD-680F-F1B61ADE15D9}"/>
              </a:ext>
            </a:extLst>
          </p:cNvPr>
          <p:cNvSpPr txBox="1"/>
          <p:nvPr/>
        </p:nvSpPr>
        <p:spPr>
          <a:xfrm>
            <a:off x="6484376" y="6128742"/>
            <a:ext cx="2605010"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(122 tri x 75%) / 169 = 54,10% </a:t>
            </a:r>
          </a:p>
        </p:txBody>
      </p:sp>
      <p:sp>
        <p:nvSpPr>
          <p:cNvPr id="11" name="ZoneTexte 10">
            <a:extLst>
              <a:ext uri="{FF2B5EF4-FFF2-40B4-BE49-F238E27FC236}">
                <a16:creationId xmlns:a16="http://schemas.microsoft.com/office/drawing/2014/main" id="{010E5DC8-9C56-BCEE-CD23-3D64BD3BDEC6}"/>
              </a:ext>
            </a:extLst>
          </p:cNvPr>
          <p:cNvSpPr txBox="1"/>
          <p:nvPr/>
        </p:nvSpPr>
        <p:spPr>
          <a:xfrm>
            <a:off x="6484375" y="6611709"/>
            <a:ext cx="2605010" cy="646331"/>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Calcul basé sur 54,10% = 1144 € brut</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Comparaison avec le MG = 1148€ brut</a:t>
            </a:r>
          </a:p>
          <a:p>
            <a:pPr marL="171450" indent="-171450">
              <a:buFont typeface="Wingdings" panose="05000000000000000000" pitchFamily="2" charset="2"/>
              <a:buChar char="Ø"/>
            </a:pP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MG appliqué</a:t>
            </a:r>
          </a:p>
        </p:txBody>
      </p:sp>
      <p:sp>
        <p:nvSpPr>
          <p:cNvPr id="2" name="ZoneTexte 1">
            <a:extLst>
              <a:ext uri="{FF2B5EF4-FFF2-40B4-BE49-F238E27FC236}">
                <a16:creationId xmlns:a16="http://schemas.microsoft.com/office/drawing/2014/main" id="{6DC24781-8F5E-BE1F-FD15-82B1647DDEF9}"/>
              </a:ext>
            </a:extLst>
          </p:cNvPr>
          <p:cNvSpPr txBox="1"/>
          <p:nvPr/>
        </p:nvSpPr>
        <p:spPr>
          <a:xfrm>
            <a:off x="7663603" y="2564674"/>
            <a:ext cx="1931569"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169 trimestres</a:t>
            </a:r>
          </a:p>
        </p:txBody>
      </p:sp>
    </p:spTree>
    <p:extLst>
      <p:ext uri="{BB962C8B-B14F-4D97-AF65-F5344CB8AC3E}">
        <p14:creationId xmlns:p14="http://schemas.microsoft.com/office/powerpoint/2010/main" val="289073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25274" y="293199"/>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Age légal :  catégorie sédentaire </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a:t>
            </a:fld>
            <a:endParaRPr lang="fr-FR" altLang="fr-FR"/>
          </a:p>
        </p:txBody>
      </p:sp>
      <p:sp>
        <p:nvSpPr>
          <p:cNvPr id="6" name="Espace réservé du contenu 1"/>
          <p:cNvSpPr>
            <a:spLocks noGrp="1"/>
          </p:cNvSpPr>
          <p:nvPr>
            <p:ph idx="1"/>
          </p:nvPr>
        </p:nvSpPr>
        <p:spPr>
          <a:xfrm>
            <a:off x="403160" y="718676"/>
            <a:ext cx="9624060" cy="5904656"/>
          </a:xfrm>
        </p:spPr>
        <p:txBody>
          <a:bodyPr anchor="ctr"/>
          <a:lstStyle/>
          <a:p>
            <a:pPr algn="just">
              <a:buFont typeface="Wingdings" panose="05000000000000000000" pitchFamily="2" charset="2"/>
              <a:buChar char="Ø"/>
            </a:pP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L’âge légal de départ est progressivement relevé de 2 ans pour les personnes nées à compter du 1</a:t>
            </a:r>
            <a:r>
              <a:rPr lang="fr-FR" sz="180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 septembre 1961 :</a:t>
            </a:r>
          </a:p>
          <a:p>
            <a:pPr marL="0" indent="0" algn="just">
              <a:buNone/>
            </a:pPr>
            <a:endPar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r-FR" sz="1600" dirty="0">
              <a:solidFill>
                <a:schemeClr val="bg2"/>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E03894FF-0985-97AE-9367-90ADAC1A5D82}"/>
              </a:ext>
            </a:extLst>
          </p:cNvPr>
          <p:cNvGraphicFramePr>
            <a:graphicFrameLocks noGrp="1"/>
          </p:cNvGraphicFramePr>
          <p:nvPr>
            <p:extLst>
              <p:ext uri="{D42A27DB-BD31-4B8C-83A1-F6EECF244321}">
                <p14:modId xmlns:p14="http://schemas.microsoft.com/office/powerpoint/2010/main" val="598683646"/>
              </p:ext>
            </p:extLst>
          </p:nvPr>
        </p:nvGraphicFramePr>
        <p:xfrm>
          <a:off x="764795" y="2268463"/>
          <a:ext cx="9145017" cy="3898035"/>
        </p:xfrm>
        <a:graphic>
          <a:graphicData uri="http://schemas.openxmlformats.org/drawingml/2006/table">
            <a:tbl>
              <a:tblPr firstRow="1" bandRow="1">
                <a:tableStyleId>{21E4AEA4-8DFA-4A89-87EB-49C32662AFE0}</a:tableStyleId>
              </a:tblPr>
              <a:tblGrid>
                <a:gridCol w="3048339">
                  <a:extLst>
                    <a:ext uri="{9D8B030D-6E8A-4147-A177-3AD203B41FA5}">
                      <a16:colId xmlns:a16="http://schemas.microsoft.com/office/drawing/2014/main" val="2604168172"/>
                    </a:ext>
                  </a:extLst>
                </a:gridCol>
                <a:gridCol w="3048339">
                  <a:extLst>
                    <a:ext uri="{9D8B030D-6E8A-4147-A177-3AD203B41FA5}">
                      <a16:colId xmlns:a16="http://schemas.microsoft.com/office/drawing/2014/main" val="4221931580"/>
                    </a:ext>
                  </a:extLst>
                </a:gridCol>
                <a:gridCol w="3048339">
                  <a:extLst>
                    <a:ext uri="{9D8B030D-6E8A-4147-A177-3AD203B41FA5}">
                      <a16:colId xmlns:a16="http://schemas.microsoft.com/office/drawing/2014/main" val="3901770036"/>
                    </a:ext>
                  </a:extLst>
                </a:gridCol>
              </a:tblGrid>
              <a:tr h="560475">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Date de naissance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Age de départ avant réforme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Age de départ après réforme</a:t>
                      </a:r>
                    </a:p>
                  </a:txBody>
                  <a:tcPr/>
                </a:tc>
                <a:extLst>
                  <a:ext uri="{0D108BD9-81ED-4DB2-BD59-A6C34878D82A}">
                    <a16:rowId xmlns:a16="http://schemas.microsoft.com/office/drawing/2014/main" val="2977351667"/>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Avant le 01/09/1961</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a:t>
                      </a:r>
                    </a:p>
                  </a:txBody>
                  <a:tcPr/>
                </a:tc>
                <a:extLst>
                  <a:ext uri="{0D108BD9-81ED-4DB2-BD59-A6C34878D82A}">
                    <a16:rowId xmlns:a16="http://schemas.microsoft.com/office/drawing/2014/main" val="884756188"/>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Entre le 01/09 et le 31/12/1961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 3 mois</a:t>
                      </a:r>
                    </a:p>
                  </a:txBody>
                  <a:tcPr/>
                </a:tc>
                <a:extLst>
                  <a:ext uri="{0D108BD9-81ED-4DB2-BD59-A6C34878D82A}">
                    <a16:rowId xmlns:a16="http://schemas.microsoft.com/office/drawing/2014/main" val="110175663"/>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1962</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 6 mois</a:t>
                      </a:r>
                    </a:p>
                  </a:txBody>
                  <a:tcPr/>
                </a:tc>
                <a:extLst>
                  <a:ext uri="{0D108BD9-81ED-4DB2-BD59-A6C34878D82A}">
                    <a16:rowId xmlns:a16="http://schemas.microsoft.com/office/drawing/2014/main" val="3373666353"/>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1963</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62 ans 9 mois</a:t>
                      </a:r>
                    </a:p>
                  </a:txBody>
                  <a:tcPr/>
                </a:tc>
                <a:extLst>
                  <a:ext uri="{0D108BD9-81ED-4DB2-BD59-A6C34878D82A}">
                    <a16:rowId xmlns:a16="http://schemas.microsoft.com/office/drawing/2014/main" val="1692282672"/>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1964</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a:t>
                      </a:r>
                    </a:p>
                  </a:txBody>
                  <a:tcPr/>
                </a:tc>
                <a:extLst>
                  <a:ext uri="{0D108BD9-81ED-4DB2-BD59-A6C34878D82A}">
                    <a16:rowId xmlns:a16="http://schemas.microsoft.com/office/drawing/2014/main" val="2593753140"/>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1965</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 3 mois</a:t>
                      </a:r>
                    </a:p>
                  </a:txBody>
                  <a:tcPr/>
                </a:tc>
                <a:extLst>
                  <a:ext uri="{0D108BD9-81ED-4DB2-BD59-A6C34878D82A}">
                    <a16:rowId xmlns:a16="http://schemas.microsoft.com/office/drawing/2014/main" val="3812204981"/>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1966</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 6 mois</a:t>
                      </a:r>
                    </a:p>
                  </a:txBody>
                  <a:tcPr/>
                </a:tc>
                <a:extLst>
                  <a:ext uri="{0D108BD9-81ED-4DB2-BD59-A6C34878D82A}">
                    <a16:rowId xmlns:a16="http://schemas.microsoft.com/office/drawing/2014/main" val="3682244779"/>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63 ans 9 mois</a:t>
                      </a:r>
                    </a:p>
                  </a:txBody>
                  <a:tcPr/>
                </a:tc>
                <a:extLst>
                  <a:ext uri="{0D108BD9-81ED-4DB2-BD59-A6C34878D82A}">
                    <a16:rowId xmlns:a16="http://schemas.microsoft.com/office/drawing/2014/main" val="2706807901"/>
                  </a:ext>
                </a:extLst>
              </a:tr>
              <a:tr h="370840">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ea typeface="Calibri" panose="020F0502020204030204" pitchFamily="34" charset="0"/>
                          <a:cs typeface="Calibri" panose="020F0502020204030204" pitchFamily="34" charset="0"/>
                        </a:rPr>
                        <a:t>1968 et suivants</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62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64 ans</a:t>
                      </a:r>
                    </a:p>
                  </a:txBody>
                  <a:tcPr/>
                </a:tc>
                <a:extLst>
                  <a:ext uri="{0D108BD9-81ED-4DB2-BD59-A6C34878D82A}">
                    <a16:rowId xmlns:a16="http://schemas.microsoft.com/office/drawing/2014/main" val="3392517974"/>
                  </a:ext>
                </a:extLst>
              </a:tr>
            </a:tbl>
          </a:graphicData>
        </a:graphic>
      </p:graphicFrame>
    </p:spTree>
    <p:extLst>
      <p:ext uri="{BB962C8B-B14F-4D97-AF65-F5344CB8AC3E}">
        <p14:creationId xmlns:p14="http://schemas.microsoft.com/office/powerpoint/2010/main" val="1647067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162124" y="239202"/>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Exemple de calcul : carrière longue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50</a:t>
            </a:fld>
            <a:endParaRPr lang="fr-FR" altLang="fr-FR"/>
          </a:p>
        </p:txBody>
      </p:sp>
      <p:sp>
        <p:nvSpPr>
          <p:cNvPr id="3" name="ZoneTexte 5">
            <a:extLst>
              <a:ext uri="{FF2B5EF4-FFF2-40B4-BE49-F238E27FC236}">
                <a16:creationId xmlns:a16="http://schemas.microsoft.com/office/drawing/2014/main" id="{82A92DCF-0F47-6DFF-C245-1A0CCDF0EAD3}"/>
              </a:ext>
            </a:extLst>
          </p:cNvPr>
          <p:cNvSpPr txBox="1">
            <a:spLocks noChangeArrowheads="1"/>
          </p:cNvSpPr>
          <p:nvPr/>
        </p:nvSpPr>
        <p:spPr bwMode="auto">
          <a:xfrm>
            <a:off x="561974" y="1340768"/>
            <a:ext cx="9224209"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masculin née le 27/06/1963 : liquidation le 01/05/2024</a:t>
            </a:r>
          </a:p>
          <a:p>
            <a:pPr algn="just" eaLnBrk="1" hangingPunct="1">
              <a:spcBef>
                <a:spcPts val="0"/>
              </a:spcBef>
              <a:buClr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3 enfants nés en 1983, 1986 et 1988</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militaires du 04/01/1983 au 23/11/1983</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CNR à temps complet du 01/07/1991 au 30/04/2024</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IB 558</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49 points de CTI</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42 trimestres DA, 37 trimestres DAC et 2 trimestres de chômage, avant écrêtement, de 1980 à 1991</a:t>
            </a: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id="{DEBFC10E-CEB6-BE08-06D5-CB1ECB8E53A6}"/>
              </a:ext>
            </a:extLst>
          </p:cNvPr>
          <p:cNvPicPr>
            <a:picLocks noChangeAspect="1"/>
          </p:cNvPicPr>
          <p:nvPr/>
        </p:nvPicPr>
        <p:blipFill>
          <a:blip r:embed="rId3"/>
          <a:stretch>
            <a:fillRect/>
          </a:stretch>
        </p:blipFill>
        <p:spPr>
          <a:xfrm>
            <a:off x="666180" y="3844593"/>
            <a:ext cx="9120004" cy="2598836"/>
          </a:xfrm>
          <a:prstGeom prst="rect">
            <a:avLst/>
          </a:prstGeom>
          <a:solidFill>
            <a:schemeClr val="bg2">
              <a:lumMod val="40000"/>
              <a:lumOff val="60000"/>
            </a:schemeClr>
          </a:solidFill>
        </p:spPr>
      </p:pic>
      <p:sp>
        <p:nvSpPr>
          <p:cNvPr id="11" name="Accolade fermante 10">
            <a:extLst>
              <a:ext uri="{FF2B5EF4-FFF2-40B4-BE49-F238E27FC236}">
                <a16:creationId xmlns:a16="http://schemas.microsoft.com/office/drawing/2014/main" id="{38937BD0-333F-C9FC-49F3-CD5594BA2FBC}"/>
              </a:ext>
            </a:extLst>
          </p:cNvPr>
          <p:cNvSpPr/>
          <p:nvPr/>
        </p:nvSpPr>
        <p:spPr>
          <a:xfrm>
            <a:off x="8582025" y="5220791"/>
            <a:ext cx="293067" cy="9997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2" name="Rectangle 11">
            <a:extLst>
              <a:ext uri="{FF2B5EF4-FFF2-40B4-BE49-F238E27FC236}">
                <a16:creationId xmlns:a16="http://schemas.microsoft.com/office/drawing/2014/main" id="{9D6DB180-026C-5759-B9C1-21B2DB5B1E55}"/>
              </a:ext>
            </a:extLst>
          </p:cNvPr>
          <p:cNvSpPr/>
          <p:nvPr/>
        </p:nvSpPr>
        <p:spPr>
          <a:xfrm>
            <a:off x="9091116" y="5458099"/>
            <a:ext cx="1243260" cy="52508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3F2270"/>
                </a:solidFill>
                <a:latin typeface="Calibri" panose="020F0502020204030204" pitchFamily="34" charset="0"/>
                <a:ea typeface="Calibri" panose="020F0502020204030204" pitchFamily="34" charset="0"/>
                <a:cs typeface="Calibri" panose="020F0502020204030204" pitchFamily="34" charset="0"/>
              </a:rPr>
              <a:t>5 tri avant le 31/12/1983</a:t>
            </a:r>
          </a:p>
        </p:txBody>
      </p:sp>
    </p:spTree>
    <p:extLst>
      <p:ext uri="{BB962C8B-B14F-4D97-AF65-F5344CB8AC3E}">
        <p14:creationId xmlns:p14="http://schemas.microsoft.com/office/powerpoint/2010/main" val="3237753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C866571-1DB3-B7BC-9E78-73822ED48401}"/>
              </a:ext>
            </a:extLst>
          </p:cNvPr>
          <p:cNvPicPr>
            <a:picLocks noChangeAspect="1"/>
          </p:cNvPicPr>
          <p:nvPr/>
        </p:nvPicPr>
        <p:blipFill>
          <a:blip r:embed="rId2"/>
          <a:stretch>
            <a:fillRect/>
          </a:stretch>
        </p:blipFill>
        <p:spPr>
          <a:xfrm>
            <a:off x="0" y="7980"/>
            <a:ext cx="10693400" cy="7561263"/>
          </a:xfrm>
          <a:prstGeom prst="rect">
            <a:avLst/>
          </a:prstGeom>
        </p:spPr>
      </p:pic>
      <p:sp>
        <p:nvSpPr>
          <p:cNvPr id="7" name="Rectangle 6">
            <a:extLst>
              <a:ext uri="{FF2B5EF4-FFF2-40B4-BE49-F238E27FC236}">
                <a16:creationId xmlns:a16="http://schemas.microsoft.com/office/drawing/2014/main" id="{5F29A339-E788-5757-92F4-D561460AB7D8}"/>
              </a:ext>
            </a:extLst>
          </p:cNvPr>
          <p:cNvSpPr/>
          <p:nvPr/>
        </p:nvSpPr>
        <p:spPr>
          <a:xfrm>
            <a:off x="6876256" y="1260351"/>
            <a:ext cx="16561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cotisés CNR</a:t>
            </a:r>
          </a:p>
        </p:txBody>
      </p:sp>
      <p:sp>
        <p:nvSpPr>
          <p:cNvPr id="8" name="ZoneTexte 7">
            <a:extLst>
              <a:ext uri="{FF2B5EF4-FFF2-40B4-BE49-F238E27FC236}">
                <a16:creationId xmlns:a16="http://schemas.microsoft.com/office/drawing/2014/main" id="{4F9C8634-36C9-B862-6DB5-31263040BF27}"/>
              </a:ext>
            </a:extLst>
          </p:cNvPr>
          <p:cNvSpPr txBox="1"/>
          <p:nvPr/>
        </p:nvSpPr>
        <p:spPr>
          <a:xfrm>
            <a:off x="7659650" y="1927730"/>
            <a:ext cx="2151546"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DA tous régimes confondus</a:t>
            </a:r>
          </a:p>
        </p:txBody>
      </p:sp>
      <p:sp>
        <p:nvSpPr>
          <p:cNvPr id="9" name="ZoneTexte 8">
            <a:extLst>
              <a:ext uri="{FF2B5EF4-FFF2-40B4-BE49-F238E27FC236}">
                <a16:creationId xmlns:a16="http://schemas.microsoft.com/office/drawing/2014/main" id="{FF6C767A-52BD-4327-17AB-A3F41EEDDE30}"/>
              </a:ext>
            </a:extLst>
          </p:cNvPr>
          <p:cNvSpPr txBox="1"/>
          <p:nvPr/>
        </p:nvSpPr>
        <p:spPr>
          <a:xfrm>
            <a:off x="4482604" y="3132559"/>
            <a:ext cx="1152128"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Indice retenu</a:t>
            </a:r>
          </a:p>
        </p:txBody>
      </p:sp>
      <p:sp>
        <p:nvSpPr>
          <p:cNvPr id="10" name="ZoneTexte 9">
            <a:extLst>
              <a:ext uri="{FF2B5EF4-FFF2-40B4-BE49-F238E27FC236}">
                <a16:creationId xmlns:a16="http://schemas.microsoft.com/office/drawing/2014/main" id="{3C282B62-0FF4-DF85-AF29-2DDD42B287B8}"/>
              </a:ext>
            </a:extLst>
          </p:cNvPr>
          <p:cNvSpPr txBox="1"/>
          <p:nvPr/>
        </p:nvSpPr>
        <p:spPr>
          <a:xfrm>
            <a:off x="6426820" y="6588943"/>
            <a:ext cx="4104456" cy="830997"/>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(135 tri x 75%) / 170 = 59,55% x IB 558 = 1386 € brut</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+ 138€ de majoration 3 enfants</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+ 143€ SP CTI</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 1667€ brut</a:t>
            </a:r>
          </a:p>
        </p:txBody>
      </p:sp>
      <p:sp>
        <p:nvSpPr>
          <p:cNvPr id="11" name="ZoneTexte 10">
            <a:extLst>
              <a:ext uri="{FF2B5EF4-FFF2-40B4-BE49-F238E27FC236}">
                <a16:creationId xmlns:a16="http://schemas.microsoft.com/office/drawing/2014/main" id="{9A08E500-2C38-D8B7-869D-DFF816A461CE}"/>
              </a:ext>
            </a:extLst>
          </p:cNvPr>
          <p:cNvSpPr txBox="1"/>
          <p:nvPr/>
        </p:nvSpPr>
        <p:spPr>
          <a:xfrm>
            <a:off x="8947100" y="3642131"/>
            <a:ext cx="1305828"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Motif de départ</a:t>
            </a:r>
          </a:p>
        </p:txBody>
      </p:sp>
      <p:sp>
        <p:nvSpPr>
          <p:cNvPr id="2" name="ZoneTexte 1">
            <a:extLst>
              <a:ext uri="{FF2B5EF4-FFF2-40B4-BE49-F238E27FC236}">
                <a16:creationId xmlns:a16="http://schemas.microsoft.com/office/drawing/2014/main" id="{1F28F628-4A92-9D1E-8122-A3E29BEC03FB}"/>
              </a:ext>
            </a:extLst>
          </p:cNvPr>
          <p:cNvSpPr txBox="1"/>
          <p:nvPr/>
        </p:nvSpPr>
        <p:spPr>
          <a:xfrm>
            <a:off x="7663603" y="2350655"/>
            <a:ext cx="2147593" cy="276999"/>
          </a:xfrm>
          <a:prstGeom prst="rect">
            <a:avLst/>
          </a:prstGeom>
          <a:solidFill>
            <a:schemeClr val="bg1"/>
          </a:solidFill>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DA requise = 170 trimestres</a:t>
            </a:r>
          </a:p>
        </p:txBody>
      </p:sp>
    </p:spTree>
    <p:extLst>
      <p:ext uri="{BB962C8B-B14F-4D97-AF65-F5344CB8AC3E}">
        <p14:creationId xmlns:p14="http://schemas.microsoft.com/office/powerpoint/2010/main" val="1116213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89"/>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07365" y="313864"/>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Exemple de calcul : invalidité</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52</a:t>
            </a:fld>
            <a:endParaRPr lang="fr-FR" altLang="fr-FR"/>
          </a:p>
        </p:txBody>
      </p:sp>
      <p:sp>
        <p:nvSpPr>
          <p:cNvPr id="3" name="ZoneTexte 5">
            <a:extLst>
              <a:ext uri="{FF2B5EF4-FFF2-40B4-BE49-F238E27FC236}">
                <a16:creationId xmlns:a16="http://schemas.microsoft.com/office/drawing/2014/main" id="{82A92DCF-0F47-6DFF-C245-1A0CCDF0EAD3}"/>
              </a:ext>
            </a:extLst>
          </p:cNvPr>
          <p:cNvSpPr txBox="1">
            <a:spLocks noChangeArrowheads="1"/>
          </p:cNvSpPr>
          <p:nvPr/>
        </p:nvSpPr>
        <p:spPr bwMode="auto">
          <a:xfrm>
            <a:off x="561974" y="1340768"/>
            <a:ext cx="932122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ED1C24"/>
              </a:buClr>
              <a:buFont typeface="Wingdings" pitchFamily="2" charset="2"/>
              <a:buChar char="§"/>
              <a:defRPr sz="3200" b="1">
                <a:solidFill>
                  <a:schemeClr val="tx1"/>
                </a:solidFill>
                <a:latin typeface="Arial" charset="0"/>
              </a:defRPr>
            </a:lvl1pPr>
            <a:lvl2pPr marL="742950" indent="-285750" algn="l" eaLnBrk="0" hangingPunct="0">
              <a:spcBef>
                <a:spcPct val="20000"/>
              </a:spcBef>
              <a:buClr>
                <a:srgbClr val="728999"/>
              </a:buClr>
              <a:buFont typeface="Wingdings" pitchFamily="2" charset="2"/>
              <a:buChar char="§"/>
              <a:defRPr sz="2800">
                <a:solidFill>
                  <a:srgbClr val="728999"/>
                </a:solidFill>
                <a:latin typeface="Arial" charset="0"/>
              </a:defRPr>
            </a:lvl2pPr>
            <a:lvl3pPr marL="1143000" indent="-228600" algn="l" eaLnBrk="0" hangingPunct="0">
              <a:spcBef>
                <a:spcPct val="20000"/>
              </a:spcBef>
              <a:buClr>
                <a:srgbClr val="728999"/>
              </a:buClr>
              <a:buFont typeface="Wingdings" pitchFamily="2" charset="2"/>
              <a:buChar char="§"/>
              <a:defRPr sz="2400">
                <a:solidFill>
                  <a:srgbClr val="728999"/>
                </a:solidFill>
                <a:latin typeface="Arial" charset="0"/>
              </a:defRPr>
            </a:lvl3pPr>
            <a:lvl4pPr marL="1600200" indent="-228600" algn="l" eaLnBrk="0" hangingPunct="0">
              <a:spcBef>
                <a:spcPct val="20000"/>
              </a:spcBef>
              <a:buFont typeface="Wingdings" pitchFamily="2" charset="2"/>
              <a:buChar char="§"/>
              <a:defRPr sz="2000">
                <a:solidFill>
                  <a:srgbClr val="728999"/>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Agent féminin née le 11/04/1964</a:t>
            </a: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Services validés : 6 mois du 04/04/2005 au 30/09/2005</a:t>
            </a: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Services CNRACL à temps complet du 01/10/2005 au 23/11/2022</a:t>
            </a:r>
          </a:p>
          <a:p>
            <a:pPr algn="just" eaLnBrk="1" hangingPunct="1">
              <a:spcBef>
                <a:spcPts val="0"/>
              </a:spcBef>
              <a:buClrTx/>
              <a:buFontTx/>
              <a:buNone/>
            </a:pPr>
            <a:endPar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Disponibilité </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pour raison de santé à compter du 24/11/2022  : période non prise en compte dans le calcul de la pension CNRACL</a:t>
            </a: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endPar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ts val="0"/>
              </a:spcBef>
              <a:buClrTx/>
              <a:buFontTx/>
              <a:buNone/>
            </a:pP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8</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trimestres en durée d’assurance</a:t>
            </a:r>
            <a:r>
              <a:rPr 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a:t>
            </a:r>
            <a:r>
              <a:rPr lang="fr-FR" sz="1600" b="0" dirty="0">
                <a:solidFill>
                  <a:srgbClr val="3F2270"/>
                </a:solidFill>
                <a:effectLst/>
                <a:latin typeface="Calibri" panose="020F0502020204030204" pitchFamily="34" charset="0"/>
                <a:ea typeface="Calibri" panose="020F0502020204030204" pitchFamily="34" charset="0"/>
                <a:cs typeface="Calibri" panose="020F0502020204030204" pitchFamily="34" charset="0"/>
              </a:rPr>
              <a:t> avant écrêtement, de 2005 à 2007</a:t>
            </a:r>
          </a:p>
          <a:p>
            <a:pPr algn="just" eaLnBrk="1" hangingPunct="1">
              <a:spcBef>
                <a:spcPts val="0"/>
              </a:spcBef>
              <a:buClrTx/>
              <a:buFontTx/>
              <a:buNone/>
            </a:pPr>
            <a:r>
              <a:rPr lang="fr-FR" altLang="fr-FR" sz="1600" b="0" dirty="0">
                <a:solidFill>
                  <a:srgbClr val="3F2270"/>
                </a:solidFill>
                <a:latin typeface="Calibri" panose="020F0502020204030204" pitchFamily="34" charset="0"/>
                <a:ea typeface="Calibri" panose="020F0502020204030204" pitchFamily="34" charset="0"/>
                <a:cs typeface="Calibri" panose="020F0502020204030204" pitchFamily="34" charset="0"/>
              </a:rPr>
              <a:t>IB 461</a:t>
            </a:r>
          </a:p>
          <a:p>
            <a:pPr algn="just" eaLnBrk="1" hangingPunct="1">
              <a:spcBef>
                <a:spcPts val="0"/>
              </a:spcBef>
              <a:buClrTx/>
              <a:buFontTx/>
              <a:buNone/>
            </a:pPr>
            <a:endParaRPr lang="fr-FR" altLang="fr-FR" sz="1800" b="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582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BE1D2A6-5726-6293-E05B-36BD5B5152F3}"/>
              </a:ext>
            </a:extLst>
          </p:cNvPr>
          <p:cNvPicPr>
            <a:picLocks noChangeAspect="1"/>
          </p:cNvPicPr>
          <p:nvPr/>
        </p:nvPicPr>
        <p:blipFill>
          <a:blip r:embed="rId2"/>
          <a:stretch>
            <a:fillRect/>
          </a:stretch>
        </p:blipFill>
        <p:spPr>
          <a:xfrm>
            <a:off x="0" y="0"/>
            <a:ext cx="10693400" cy="7561263"/>
          </a:xfrm>
          <a:prstGeom prst="rect">
            <a:avLst/>
          </a:prstGeom>
        </p:spPr>
      </p:pic>
      <p:sp>
        <p:nvSpPr>
          <p:cNvPr id="7" name="Rectangle 6">
            <a:extLst>
              <a:ext uri="{FF2B5EF4-FFF2-40B4-BE49-F238E27FC236}">
                <a16:creationId xmlns:a16="http://schemas.microsoft.com/office/drawing/2014/main" id="{51124541-D613-7D51-20DC-749A9D42AFE4}"/>
              </a:ext>
            </a:extLst>
          </p:cNvPr>
          <p:cNvSpPr/>
          <p:nvPr/>
        </p:nvSpPr>
        <p:spPr>
          <a:xfrm>
            <a:off x="6642844" y="1116335"/>
            <a:ext cx="14401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Tri cotisés CNR</a:t>
            </a:r>
          </a:p>
        </p:txBody>
      </p:sp>
      <p:sp>
        <p:nvSpPr>
          <p:cNvPr id="8" name="ZoneTexte 7">
            <a:extLst>
              <a:ext uri="{FF2B5EF4-FFF2-40B4-BE49-F238E27FC236}">
                <a16:creationId xmlns:a16="http://schemas.microsoft.com/office/drawing/2014/main" id="{37BF6475-3726-9035-57A5-836D40CB5F94}"/>
              </a:ext>
            </a:extLst>
          </p:cNvPr>
          <p:cNvSpPr txBox="1"/>
          <p:nvPr/>
        </p:nvSpPr>
        <p:spPr>
          <a:xfrm>
            <a:off x="8947100" y="3503632"/>
            <a:ext cx="1305828" cy="276999"/>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Motif de départ</a:t>
            </a:r>
          </a:p>
        </p:txBody>
      </p:sp>
      <p:sp>
        <p:nvSpPr>
          <p:cNvPr id="9" name="ZoneTexte 8">
            <a:extLst>
              <a:ext uri="{FF2B5EF4-FFF2-40B4-BE49-F238E27FC236}">
                <a16:creationId xmlns:a16="http://schemas.microsoft.com/office/drawing/2014/main" id="{268E0075-6A50-D920-C73C-9AF5D9F188D3}"/>
              </a:ext>
            </a:extLst>
          </p:cNvPr>
          <p:cNvSpPr txBox="1"/>
          <p:nvPr/>
        </p:nvSpPr>
        <p:spPr>
          <a:xfrm>
            <a:off x="7002884" y="6732959"/>
            <a:ext cx="3540278" cy="646331"/>
          </a:xfrm>
          <a:prstGeom prst="rect">
            <a:avLst/>
          </a:prstGeom>
          <a:solidFill>
            <a:schemeClr val="bg1"/>
          </a:solidFill>
          <a:ln>
            <a:noFill/>
          </a:ln>
        </p:spPr>
        <p:txBody>
          <a:bodyPr wrap="square" rtlCol="0">
            <a:spAutoFit/>
          </a:bodyPr>
          <a:lstStyle/>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Calcul basé sur 34,50% = 626 € brut</a:t>
            </a:r>
          </a:p>
          <a:p>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Comparaison avec le MG = 810 € brut</a:t>
            </a:r>
          </a:p>
          <a:p>
            <a:pPr marL="171450" indent="-171450">
              <a:buFont typeface="Wingdings" panose="05000000000000000000" pitchFamily="2" charset="2"/>
              <a:buChar char="Ø"/>
            </a:pPr>
            <a:r>
              <a:rPr lang="fr-FR" sz="1200" b="1" dirty="0">
                <a:solidFill>
                  <a:srgbClr val="3F2270"/>
                </a:solidFill>
                <a:latin typeface="Calibri" panose="020F0502020204030204" pitchFamily="34" charset="0"/>
                <a:ea typeface="Calibri" panose="020F0502020204030204" pitchFamily="34" charset="0"/>
                <a:cs typeface="Calibri" panose="020F0502020204030204" pitchFamily="34" charset="0"/>
              </a:rPr>
              <a:t>MG appliqué</a:t>
            </a:r>
          </a:p>
        </p:txBody>
      </p:sp>
    </p:spTree>
    <p:extLst>
      <p:ext uri="{BB962C8B-B14F-4D97-AF65-F5344CB8AC3E}">
        <p14:creationId xmlns:p14="http://schemas.microsoft.com/office/powerpoint/2010/main" val="406346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Cumul emploi retraite</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54</a:t>
            </a:fld>
            <a:endParaRPr lang="fr-FR" altLang="fr-FR"/>
          </a:p>
        </p:txBody>
      </p:sp>
      <p:sp>
        <p:nvSpPr>
          <p:cNvPr id="6" name="Espace réservé du contenu 1"/>
          <p:cNvSpPr>
            <a:spLocks noGrp="1"/>
          </p:cNvSpPr>
          <p:nvPr>
            <p:ph idx="1"/>
          </p:nvPr>
        </p:nvSpPr>
        <p:spPr>
          <a:xfrm>
            <a:off x="450156" y="5954192"/>
            <a:ext cx="9624060" cy="254257"/>
          </a:xfrm>
        </p:spPr>
        <p:txBody>
          <a:bodyPr anchor="ctr"/>
          <a:lstStyle/>
          <a:p>
            <a:pPr marL="0" indent="0" algn="just">
              <a:buNone/>
            </a:pPr>
            <a:r>
              <a:rPr lang="fr-FR" sz="1600" dirty="0">
                <a:solidFill>
                  <a:srgbClr val="3F2270"/>
                </a:solidFill>
                <a:latin typeface="Calibri" panose="020F0502020204030204" pitchFamily="34" charset="0"/>
                <a:cs typeface="Calibri" panose="020F0502020204030204" pitchFamily="34" charset="0"/>
              </a:rPr>
              <a:t>Maintien du principe de non-acquisition de nouveaux droits sauf : </a:t>
            </a:r>
          </a:p>
          <a:p>
            <a:pPr marL="0" indent="0" algn="just">
              <a:buNone/>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Cas du fonctionnaire bénéficiant d’une retraite progressive</a:t>
            </a:r>
          </a:p>
          <a:p>
            <a:pPr marL="0" indent="0" algn="just">
              <a:buNone/>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Pensionné bénéficiant d’un cumul libre :</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Si le fonctionnaire a atteint l’âge légal d’ouverture des droits, a liquidé l’ensemble de ses pensions et réunit une durée d’assurance complète</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rPr>
              <a:t>Si le fonctionnaire a atteint l’âge d’annulation de la décote et a liquidée l’ensemble de ses pensions</a:t>
            </a: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1600" dirty="0">
              <a:solidFill>
                <a:srgbClr val="3F2270"/>
              </a:solidFill>
              <a:latin typeface="Calibri" panose="020F0502020204030204" pitchFamily="34" charset="0"/>
              <a:cs typeface="Calibri" panose="020F0502020204030204" pitchFamily="34" charset="0"/>
            </a:endParaRPr>
          </a:p>
          <a:p>
            <a:pPr marL="0" indent="0" algn="just">
              <a:buNone/>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endParaRPr lang="fr-FR" sz="1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Pour connaitre les conditions de cumul de la pension CNRACL avec un revenu d’activité, la CNRACL a mis à disposition des pensionné un simulateur de calcul :</a:t>
            </a:r>
          </a:p>
          <a:p>
            <a:pPr algn="just">
              <a:buFont typeface="Courier New" panose="02070309020205020404" pitchFamily="49" charset="0"/>
              <a:buChar char="o"/>
            </a:pPr>
            <a:r>
              <a:rPr lang="fr-FR" sz="1600" dirty="0">
                <a:solidFill>
                  <a:srgbClr val="3F227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https://www.cnracl.retraites.fr/retraite/mes-demarches/reprendre-une-activite</a:t>
            </a:r>
            <a:r>
              <a:rPr lang="fr-FR" sz="1600" dirty="0">
                <a:solidFill>
                  <a:srgbClr val="3F2270"/>
                </a:solidFill>
                <a:latin typeface="Calibri" panose="020F0502020204030204" pitchFamily="34" charset="0"/>
                <a:cs typeface="Calibri" panose="020F0502020204030204" pitchFamily="34" charset="0"/>
              </a:rPr>
              <a:t> </a:t>
            </a:r>
          </a:p>
          <a:p>
            <a:pPr algn="just">
              <a:buFont typeface="Wingdings" panose="05000000000000000000" pitchFamily="2" charset="2"/>
              <a:buChar char="Ø"/>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FF000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C4AD39F-1B38-BB63-891C-053DA153A399}"/>
              </a:ext>
            </a:extLst>
          </p:cNvPr>
          <p:cNvSpPr/>
          <p:nvPr/>
        </p:nvSpPr>
        <p:spPr>
          <a:xfrm>
            <a:off x="534669" y="3985647"/>
            <a:ext cx="9329775" cy="584775"/>
          </a:xfrm>
          <a:prstGeom prst="rect">
            <a:avLst/>
          </a:prstGeom>
          <a:solidFill>
            <a:schemeClr val="accent3">
              <a:lumMod val="85000"/>
            </a:schemeClr>
          </a:solidFill>
        </p:spPr>
        <p:txBody>
          <a:bodyPr wrap="square">
            <a:spAutoFit/>
          </a:bodyPr>
          <a:lstStyle/>
          <a:p>
            <a:pPr marL="285750" indent="-285750" algn="just">
              <a:buFont typeface="Wingdings" panose="05000000000000000000" pitchFamily="2" charset="2"/>
              <a:buChar char="Ø"/>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Si le pensionné ne remplit pas ces conditions, si les revenus d’activité sont supérieurs au 1/3 du montant brut de la pension, la pension peut être écrêtée</a:t>
            </a:r>
          </a:p>
        </p:txBody>
      </p:sp>
      <p:sp>
        <p:nvSpPr>
          <p:cNvPr id="3" name="Rectangle 2">
            <a:extLst>
              <a:ext uri="{FF2B5EF4-FFF2-40B4-BE49-F238E27FC236}">
                <a16:creationId xmlns:a16="http://schemas.microsoft.com/office/drawing/2014/main" id="{F017017C-FCA6-84D2-C113-DFAAD75D3E41}"/>
              </a:ext>
            </a:extLst>
          </p:cNvPr>
          <p:cNvSpPr/>
          <p:nvPr/>
        </p:nvSpPr>
        <p:spPr>
          <a:xfrm>
            <a:off x="558563" y="6574624"/>
            <a:ext cx="9281985" cy="584775"/>
          </a:xfrm>
          <a:prstGeom prst="rect">
            <a:avLst/>
          </a:prstGeom>
          <a:solidFill>
            <a:schemeClr val="accent3">
              <a:lumMod val="85000"/>
            </a:schemeClr>
          </a:solidFill>
        </p:spPr>
        <p:txBody>
          <a:bodyPr wrap="square">
            <a:spAutoFit/>
          </a:bodyPr>
          <a:lstStyle/>
          <a:p>
            <a:pPr marL="285750" indent="-285750" algn="just">
              <a:buFont typeface="Wingdings" panose="05000000000000000000" pitchFamily="2" charset="2"/>
              <a:buChar char="Ø"/>
            </a:pPr>
            <a:r>
              <a:rPr lang="fr-FR" sz="1600" b="1" dirty="0">
                <a:solidFill>
                  <a:srgbClr val="3F2270"/>
                </a:solidFill>
                <a:latin typeface="Calibri" panose="020F0502020204030204" pitchFamily="34" charset="0"/>
                <a:ea typeface="Calibri" panose="020F0502020204030204" pitchFamily="34" charset="0"/>
                <a:cs typeface="Calibri" panose="020F0502020204030204" pitchFamily="34" charset="0"/>
              </a:rPr>
              <a:t>Le pensionné peut contacter la CNRACL (05.57.57.91.99) pour connaitre le montant de revenu annuel à ne pas dépasser pour que la pension ne soit pas écrêtée en cas de cumul limité</a:t>
            </a:r>
          </a:p>
        </p:txBody>
      </p:sp>
    </p:spTree>
    <p:extLst>
      <p:ext uri="{BB962C8B-B14F-4D97-AF65-F5344CB8AC3E}">
        <p14:creationId xmlns:p14="http://schemas.microsoft.com/office/powerpoint/2010/main" val="2361139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Retraite progressive </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55</a:t>
            </a:fld>
            <a:endParaRPr lang="fr-FR" altLang="fr-FR"/>
          </a:p>
        </p:txBody>
      </p:sp>
      <p:sp>
        <p:nvSpPr>
          <p:cNvPr id="6" name="Espace réservé du contenu 1"/>
          <p:cNvSpPr>
            <a:spLocks noGrp="1"/>
          </p:cNvSpPr>
          <p:nvPr>
            <p:ph idx="1"/>
          </p:nvPr>
        </p:nvSpPr>
        <p:spPr>
          <a:xfrm>
            <a:off x="450156" y="6479281"/>
            <a:ext cx="9624060" cy="254257"/>
          </a:xfrm>
        </p:spPr>
        <p:txBody>
          <a:bodyPr anchor="ctr"/>
          <a:lstStyle/>
          <a:p>
            <a:pPr algn="just">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rPr>
              <a:t>Le fonctionnaire doit réunir 3 conditions :</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Exercer à titre exclusif son activité : </a:t>
            </a:r>
          </a:p>
          <a:p>
            <a:pPr marL="742950" lvl="1" indent="-285750" algn="just">
              <a:buFont typeface="Arial" panose="020B0604020202020204" pitchFamily="34" charset="0"/>
              <a:buChar char="•"/>
            </a:pPr>
            <a:r>
              <a:rPr lang="fr-FR" sz="1600" dirty="0">
                <a:solidFill>
                  <a:srgbClr val="3F2270"/>
                </a:solidFill>
                <a:effectLst/>
                <a:latin typeface="Calibri" panose="020F0502020204030204" pitchFamily="34" charset="0"/>
                <a:ea typeface="Times New Roman" panose="02020603050405020304" pitchFamily="18" charset="0"/>
              </a:rPr>
              <a:t>A temps partiel de 50% à 90%</a:t>
            </a:r>
            <a:endParaRPr lang="fr-FR" sz="1600" dirty="0">
              <a:solidFill>
                <a:srgbClr val="3F2270"/>
              </a:solidFill>
              <a:effectLst/>
              <a:latin typeface="Calibri" panose="020F0502020204030204" pitchFamily="34" charset="0"/>
              <a:ea typeface="Calibri" panose="020F0502020204030204" pitchFamily="34" charset="0"/>
            </a:endParaRPr>
          </a:p>
          <a:p>
            <a:pPr marL="742950" lvl="1" indent="-285750" algn="just">
              <a:buFont typeface="Arial" panose="020B0604020202020204" pitchFamily="34" charset="0"/>
              <a:buChar char="•"/>
            </a:pPr>
            <a:r>
              <a:rPr lang="fr-FR" sz="1600" dirty="0">
                <a:solidFill>
                  <a:srgbClr val="3F2270"/>
                </a:solidFill>
                <a:effectLst/>
                <a:latin typeface="Calibri" panose="020F0502020204030204" pitchFamily="34" charset="0"/>
                <a:ea typeface="Times New Roman" panose="02020603050405020304" pitchFamily="18" charset="0"/>
              </a:rPr>
              <a:t>A temps non complet sur un ou plusieurs emplois, toutefois la quotité de travail globale ne doit pas excéder 90% du temps complet (= 31h30)</a:t>
            </a:r>
            <a:endParaRPr lang="fr-FR" sz="1600" dirty="0">
              <a:solidFill>
                <a:srgbClr val="3F2270"/>
              </a:solidFill>
              <a:effectLst/>
              <a:latin typeface="Calibri" panose="020F0502020204030204" pitchFamily="34" charset="0"/>
              <a:ea typeface="Calibri" panose="020F0502020204030204" pitchFamily="34" charset="0"/>
            </a:endParaRP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Le dispositif est accessible 2 ans avant l’âge légal de la catégorie sédentaire.</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Le fonctionnaire doit réunir 150 trimestres en durée d’assurance tous régimes confondus.</a:t>
            </a:r>
          </a:p>
          <a:p>
            <a:pPr marL="0" indent="0" algn="just">
              <a:buNone/>
            </a:pPr>
            <a:endParaRPr lang="fr-FR" sz="1600" dirty="0">
              <a:solidFill>
                <a:srgbClr val="BE0F2E"/>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La quotité de travail peut être modifiée au cours de la retraite progressive, le montant de la pension partielle est alors modifié. Le retour à temps plein est possible mais le fonctionnaire ne pourra plus bénéficier du dispositif de retraite progressive même s’il bénéficie à nouveau d’une autorisation de temps partiel.</a:t>
            </a:r>
          </a:p>
          <a:p>
            <a:pPr algn="just">
              <a:buFont typeface="Wingdings" panose="05000000000000000000" pitchFamily="2" charset="2"/>
              <a:buChar char="Ø"/>
            </a:pPr>
            <a:endParaRPr lang="fr-FR" sz="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La pension partielle est calculée sur la base de la pension de retraite à laquelle le fonctionnaire aurait droit s’il cessait définitivement ses fonctions : si le fonctionnaire exerce à temps partiel à 70%, une première liquidation sera effectuée avec une pension calculée au prorata du temps non travaillé, il percevra ainsi 70% de traitement et 30% de pension.</a:t>
            </a:r>
          </a:p>
          <a:p>
            <a:pPr algn="just">
              <a:buFont typeface="Wingdings" panose="05000000000000000000" pitchFamily="2" charset="2"/>
              <a:buChar char="Ø"/>
            </a:pPr>
            <a:endParaRPr lang="fr-FR" sz="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Il est possible de bénéficier de la retraite progressive au-delà de la limite d’âge.</a:t>
            </a:r>
          </a:p>
          <a:p>
            <a:pPr algn="just">
              <a:buFont typeface="Wingdings" panose="05000000000000000000" pitchFamily="2" charset="2"/>
              <a:buChar char="Ø"/>
            </a:pPr>
            <a:endParaRPr lang="fr-FR" sz="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Le fonctionnaire peut surcotiser pour décompter sa période de retraite progressive comme une période de temps plein.</a:t>
            </a:r>
          </a:p>
          <a:p>
            <a:pPr algn="just">
              <a:buFont typeface="Wingdings" panose="05000000000000000000" pitchFamily="2" charset="2"/>
              <a:buChar char="Ø"/>
            </a:pPr>
            <a:endParaRPr lang="fr-FR" sz="600" dirty="0">
              <a:solidFill>
                <a:srgbClr val="3F227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dirty="0">
                <a:solidFill>
                  <a:srgbClr val="3F2270"/>
                </a:solidFill>
                <a:latin typeface="Calibri" panose="020F0502020204030204" pitchFamily="34" charset="0"/>
                <a:cs typeface="Calibri" panose="020F0502020204030204" pitchFamily="34" charset="0"/>
              </a:rPr>
              <a:t>Le calcul de la pension sera basé sur le dernier indice détenu depuis au moins 6 mois au moment de la cessation définitive des fonctions.</a:t>
            </a: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FF000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8205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29707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Retraite progressive </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56</a:t>
            </a:fld>
            <a:endParaRPr lang="fr-FR" altLang="fr-FR"/>
          </a:p>
        </p:txBody>
      </p:sp>
      <p:sp>
        <p:nvSpPr>
          <p:cNvPr id="6" name="Espace réservé du contenu 1"/>
          <p:cNvSpPr>
            <a:spLocks noGrp="1"/>
          </p:cNvSpPr>
          <p:nvPr>
            <p:ph idx="1"/>
          </p:nvPr>
        </p:nvSpPr>
        <p:spPr>
          <a:xfrm>
            <a:off x="378148" y="6408962"/>
            <a:ext cx="9624060" cy="254257"/>
          </a:xfrm>
        </p:spPr>
        <p:txBody>
          <a:bodyPr anchor="ctr"/>
          <a:lstStyle/>
          <a:p>
            <a:pPr algn="just">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rPr>
              <a:t>La retraite progressive doit être demandée 6 mois avant la date souhaitée :</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L’agent est à temps complet, il demande à son employeur un temps partiel et sa retraite progressive, l’employeur conserve son pouvoir d’appréciation en matière d’autorisation du temps partiel dans un délai de 2 mois </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L’agent est déjà à temps partiel, il demande sa retraite progressive </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L’agent est à temps non complet affiliable à la CNRACL, sa quotité de travail ne dépasse pas 90% du temps complet, il demande sa retraite progressive sans changement de taux horaire </a:t>
            </a:r>
          </a:p>
          <a:p>
            <a:pPr lvl="0" algn="just">
              <a:buFont typeface="Courier New" panose="02070309020205020404" pitchFamily="49" charset="0"/>
              <a:buChar char="o"/>
            </a:pPr>
            <a:r>
              <a:rPr lang="fr-FR" sz="1600" dirty="0">
                <a:solidFill>
                  <a:srgbClr val="3F2270"/>
                </a:solidFill>
                <a:effectLst/>
                <a:latin typeface="Calibri" panose="020F0502020204030204" pitchFamily="34" charset="0"/>
                <a:ea typeface="Times New Roman" panose="02020603050405020304" pitchFamily="18" charset="0"/>
                <a:cs typeface="Calibri" panose="020F0502020204030204" pitchFamily="34" charset="0"/>
              </a:rPr>
              <a:t>L’agent est à temps non complet sur un ou plusieurs emplois dépassant 90% du temps complet, il doit réduire son temps de travail pour faire sa demande</a:t>
            </a:r>
            <a:endParaRPr lang="fr-FR" sz="1600" dirty="0">
              <a:solidFill>
                <a:srgbClr val="3F2270"/>
              </a:solidFill>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fr-FR" sz="1600" b="1" dirty="0">
                <a:solidFill>
                  <a:srgbClr val="3F2270"/>
                </a:solidFill>
                <a:effectLst/>
                <a:latin typeface="Calibri" panose="020F0502020204030204" pitchFamily="34" charset="0"/>
                <a:ea typeface="Calibri" panose="020F0502020204030204" pitchFamily="34" charset="0"/>
              </a:rPr>
              <a:t> </a:t>
            </a:r>
            <a:endParaRPr lang="fr-FR" sz="1600" dirty="0">
              <a:solidFill>
                <a:srgbClr val="3F2270"/>
              </a:solidFill>
              <a:effectLst/>
              <a:latin typeface="Calibri" panose="020F0502020204030204" pitchFamily="34" charset="0"/>
              <a:ea typeface="Calibri" panose="020F0502020204030204" pitchFamily="34" charset="0"/>
            </a:endParaRPr>
          </a:p>
          <a:p>
            <a:pPr algn="just">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rPr>
              <a:t>Pour les demandes formulées au plus tard le 31 décembre 2023, la date d’effet peut être fixée entre le 1</a:t>
            </a:r>
            <a:r>
              <a:rPr lang="fr-FR" sz="1600" baseline="30000" dirty="0">
                <a:solidFill>
                  <a:srgbClr val="3F2270"/>
                </a:solidFill>
                <a:effectLst/>
                <a:latin typeface="Calibri" panose="020F0502020204030204" pitchFamily="34" charset="0"/>
                <a:ea typeface="Calibri" panose="020F0502020204030204" pitchFamily="34" charset="0"/>
              </a:rPr>
              <a:t>er</a:t>
            </a:r>
            <a:r>
              <a:rPr lang="fr-FR" sz="1600" dirty="0">
                <a:solidFill>
                  <a:srgbClr val="3F2270"/>
                </a:solidFill>
                <a:effectLst/>
                <a:latin typeface="Calibri" panose="020F0502020204030204" pitchFamily="34" charset="0"/>
                <a:ea typeface="Calibri" panose="020F0502020204030204" pitchFamily="34" charset="0"/>
              </a:rPr>
              <a:t> septembre et le 31 décembre 2023. Le paiement de la pension partielle interviendra avec effet rétroactif au cours du 1</a:t>
            </a:r>
            <a:r>
              <a:rPr lang="fr-FR" sz="1600" baseline="30000" dirty="0">
                <a:solidFill>
                  <a:srgbClr val="3F2270"/>
                </a:solidFill>
                <a:effectLst/>
                <a:latin typeface="Calibri" panose="020F0502020204030204" pitchFamily="34" charset="0"/>
                <a:ea typeface="Calibri" panose="020F0502020204030204" pitchFamily="34" charset="0"/>
              </a:rPr>
              <a:t>er</a:t>
            </a:r>
            <a:r>
              <a:rPr lang="fr-FR" sz="1600" dirty="0">
                <a:solidFill>
                  <a:srgbClr val="3F2270"/>
                </a:solidFill>
                <a:effectLst/>
                <a:latin typeface="Calibri" panose="020F0502020204030204" pitchFamily="34" charset="0"/>
                <a:ea typeface="Calibri" panose="020F0502020204030204" pitchFamily="34" charset="0"/>
              </a:rPr>
              <a:t> semestre 2024.</a:t>
            </a:r>
          </a:p>
          <a:p>
            <a:pPr marL="0" indent="0" algn="just">
              <a:buNone/>
            </a:pPr>
            <a:r>
              <a:rPr lang="fr-FR" sz="1600" dirty="0">
                <a:solidFill>
                  <a:srgbClr val="3F2270"/>
                </a:solidFill>
                <a:effectLst/>
                <a:latin typeface="Calibri" panose="020F0502020204030204" pitchFamily="34" charset="0"/>
                <a:ea typeface="Calibri" panose="020F0502020204030204" pitchFamily="34" charset="0"/>
              </a:rPr>
              <a:t> </a:t>
            </a:r>
          </a:p>
          <a:p>
            <a:pPr algn="just">
              <a:buFont typeface="Wingdings" panose="05000000000000000000" pitchFamily="2" charset="2"/>
              <a:buChar char="Ø"/>
            </a:pPr>
            <a:r>
              <a:rPr lang="fr-FR" sz="1600" dirty="0">
                <a:solidFill>
                  <a:srgbClr val="3F2270"/>
                </a:solidFill>
                <a:effectLst/>
                <a:latin typeface="Calibri" panose="020F0502020204030204" pitchFamily="34" charset="0"/>
                <a:ea typeface="Calibri" panose="020F0502020204030204" pitchFamily="34" charset="0"/>
              </a:rPr>
              <a:t>A partir du 1</a:t>
            </a:r>
            <a:r>
              <a:rPr lang="fr-FR" sz="1600" baseline="30000" dirty="0">
                <a:solidFill>
                  <a:srgbClr val="3F2270"/>
                </a:solidFill>
                <a:effectLst/>
                <a:latin typeface="Calibri" panose="020F0502020204030204" pitchFamily="34" charset="0"/>
                <a:ea typeface="Calibri" panose="020F0502020204030204" pitchFamily="34" charset="0"/>
              </a:rPr>
              <a:t>er</a:t>
            </a:r>
            <a:r>
              <a:rPr lang="fr-FR" sz="1600" dirty="0">
                <a:solidFill>
                  <a:srgbClr val="3F2270"/>
                </a:solidFill>
                <a:effectLst/>
                <a:latin typeface="Calibri" panose="020F0502020204030204" pitchFamily="34" charset="0"/>
                <a:ea typeface="Calibri" panose="020F0502020204030204" pitchFamily="34" charset="0"/>
              </a:rPr>
              <a:t> janvier 2024, c’est la date de réception de la demande ou de présentation de la demande qui déterminera la date d’effet de la retraite progressive.</a:t>
            </a:r>
          </a:p>
          <a:p>
            <a:pPr algn="just">
              <a:buFont typeface="Arial" panose="020B0604020202020204" pitchFamily="34" charset="0"/>
              <a:buChar char="•"/>
            </a:pPr>
            <a:endParaRPr lang="fr-FR" sz="1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1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1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r>
              <a:rPr lang="fr-FR" sz="1800" i="1" dirty="0">
                <a:solidFill>
                  <a:srgbClr val="BE0F2E"/>
                </a:solidFill>
                <a:latin typeface="Calibri" panose="020F0502020204030204" pitchFamily="34" charset="0"/>
                <a:cs typeface="Calibri" panose="020F0502020204030204" pitchFamily="34" charset="0"/>
              </a:rPr>
              <a:t>	</a:t>
            </a: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FF000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0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132E648-D9AE-493C-C9C9-FA6E9BE6CDF1}"/>
              </a:ext>
            </a:extLst>
          </p:cNvPr>
          <p:cNvSpPr/>
          <p:nvPr/>
        </p:nvSpPr>
        <p:spPr>
          <a:xfrm>
            <a:off x="810196" y="6012878"/>
            <a:ext cx="9096143" cy="720659"/>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fr-FR" sz="1600" b="1" dirty="0">
                <a:solidFill>
                  <a:srgbClr val="3F2270"/>
                </a:solidFill>
                <a:latin typeface="Calibri" panose="020F0502020204030204" pitchFamily="34" charset="0"/>
                <a:cs typeface="Calibri" panose="020F0502020204030204" pitchFamily="34" charset="0"/>
              </a:rPr>
              <a:t>La CNRACL devrait adapter son système informatique au cours du 1</a:t>
            </a:r>
            <a:r>
              <a:rPr lang="fr-FR" sz="1600" b="1" baseline="30000" dirty="0">
                <a:solidFill>
                  <a:srgbClr val="3F2270"/>
                </a:solidFill>
                <a:latin typeface="Calibri" panose="020F0502020204030204" pitchFamily="34" charset="0"/>
                <a:cs typeface="Calibri" panose="020F0502020204030204" pitchFamily="34" charset="0"/>
              </a:rPr>
              <a:t>er</a:t>
            </a:r>
            <a:r>
              <a:rPr lang="fr-FR" sz="1600" b="1" dirty="0">
                <a:solidFill>
                  <a:srgbClr val="3F2270"/>
                </a:solidFill>
                <a:latin typeface="Calibri" panose="020F0502020204030204" pitchFamily="34" charset="0"/>
                <a:cs typeface="Calibri" panose="020F0502020204030204" pitchFamily="34" charset="0"/>
              </a:rPr>
              <a:t> trimestre 2024 afin que les employeurs puissent effectuer des simulations de pension</a:t>
            </a:r>
            <a:endParaRPr lang="fr-FR" sz="1600" b="1" dirty="0">
              <a:solidFill>
                <a:srgbClr val="3F227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2150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Nas-rd5200\diffusion\Commun Diffusion\Service Communication\Charte graphique\kit de charte graphique\powerpoint\page_texte_bleu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0"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p:cNvSpPr txBox="1">
            <a:spLocks/>
          </p:cNvSpPr>
          <p:nvPr/>
        </p:nvSpPr>
        <p:spPr bwMode="auto">
          <a:xfrm>
            <a:off x="534670" y="36215"/>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1F92B7"/>
                </a:solidFill>
                <a:latin typeface="Calibri" panose="020F0502020204030204" pitchFamily="34" charset="0"/>
                <a:cs typeface="Calibri" panose="020F0502020204030204" pitchFamily="34" charset="0"/>
              </a:rPr>
              <a:t>Contact </a:t>
            </a:r>
          </a:p>
        </p:txBody>
      </p:sp>
      <p:sp>
        <p:nvSpPr>
          <p:cNvPr id="9" name="Espace réservé du contenu 2"/>
          <p:cNvSpPr>
            <a:spLocks noGrp="1"/>
          </p:cNvSpPr>
          <p:nvPr>
            <p:ph idx="1"/>
          </p:nvPr>
        </p:nvSpPr>
        <p:spPr>
          <a:xfrm>
            <a:off x="666180" y="4104879"/>
            <a:ext cx="9624060" cy="3456384"/>
          </a:xfrm>
        </p:spPr>
        <p:txBody>
          <a:bodyPr/>
          <a:lstStyle/>
          <a:p>
            <a:pPr marL="0" lvl="3" indent="0" algn="ctr">
              <a:spcBef>
                <a:spcPts val="0"/>
              </a:spcBef>
              <a:spcAft>
                <a:spcPts val="2738"/>
              </a:spcAft>
              <a:buNone/>
            </a:pPr>
            <a:r>
              <a:rPr lang="fr-FR" sz="2000" b="1" dirty="0">
                <a:solidFill>
                  <a:srgbClr val="3F2270"/>
                </a:solidFill>
                <a:latin typeface="Calibri" panose="020F0502020204030204" pitchFamily="34" charset="0"/>
                <a:cs typeface="Calibri" panose="020F0502020204030204" pitchFamily="34" charset="0"/>
              </a:rPr>
              <a:t>Centre de Gestion de la Fonction Publique Territoriale de la Haute-Garonne</a:t>
            </a:r>
          </a:p>
          <a:p>
            <a:pPr marL="0" lvl="3" indent="0" algn="ctr">
              <a:spcBef>
                <a:spcPts val="0"/>
              </a:spcBef>
              <a:spcAft>
                <a:spcPts val="2738"/>
              </a:spcAft>
              <a:buNone/>
            </a:pPr>
            <a:r>
              <a:rPr lang="fr-FR" sz="2000" dirty="0">
                <a:solidFill>
                  <a:srgbClr val="3F2270"/>
                </a:solidFill>
                <a:latin typeface="Calibri" panose="020F0502020204030204" pitchFamily="34" charset="0"/>
                <a:cs typeface="Calibri" panose="020F0502020204030204" pitchFamily="34" charset="0"/>
              </a:rPr>
              <a:t>590, rue Buissonnière – CS 37666 – 31676 LABEGE CEDEX</a:t>
            </a:r>
          </a:p>
          <a:p>
            <a:pPr marL="0" lvl="3" indent="0" algn="ctr">
              <a:spcBef>
                <a:spcPts val="0"/>
              </a:spcBef>
              <a:spcAft>
                <a:spcPts val="2738"/>
              </a:spcAft>
              <a:buNone/>
            </a:pPr>
            <a:r>
              <a:rPr lang="fr-FR" sz="2000" dirty="0">
                <a:solidFill>
                  <a:srgbClr val="3F2270"/>
                </a:solidFill>
                <a:latin typeface="Calibri" panose="020F0502020204030204" pitchFamily="34" charset="0"/>
                <a:cs typeface="Calibri" panose="020F0502020204030204" pitchFamily="34" charset="0"/>
              </a:rPr>
              <a:t>Tel : 05 81 91 93 00 – Fax : 05 62 26 09 39</a:t>
            </a:r>
          </a:p>
          <a:p>
            <a:pPr marL="0" lvl="3" indent="0" algn="ctr">
              <a:spcBef>
                <a:spcPts val="0"/>
              </a:spcBef>
              <a:spcAft>
                <a:spcPts val="2738"/>
              </a:spcAft>
              <a:buNone/>
            </a:pPr>
            <a:r>
              <a:rPr lang="fr-FR" sz="2000" dirty="0">
                <a:solidFill>
                  <a:srgbClr val="3F2270"/>
                </a:solidFill>
                <a:latin typeface="Calibri" panose="020F0502020204030204" pitchFamily="34" charset="0"/>
                <a:cs typeface="Calibri" panose="020F0502020204030204" pitchFamily="34" charset="0"/>
              </a:rPr>
              <a:t>Site internet : </a:t>
            </a:r>
            <a:r>
              <a:rPr lang="fr-FR" sz="2000" dirty="0">
                <a:solidFill>
                  <a:srgbClr val="3F227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www.cdg31.fr</a:t>
            </a:r>
            <a:endParaRPr lang="fr-FR" sz="2000" dirty="0">
              <a:solidFill>
                <a:srgbClr val="3F2270"/>
              </a:solidFill>
              <a:latin typeface="Calibri" panose="020F0502020204030204" pitchFamily="34" charset="0"/>
              <a:cs typeface="Calibri" panose="020F0502020204030204" pitchFamily="34" charset="0"/>
            </a:endParaRPr>
          </a:p>
          <a:p>
            <a:pPr marL="0" lvl="3" indent="0" algn="ctr">
              <a:spcBef>
                <a:spcPts val="0"/>
              </a:spcBef>
              <a:spcAft>
                <a:spcPts val="2738"/>
              </a:spcAft>
              <a:buNone/>
            </a:pPr>
            <a:r>
              <a:rPr lang="fr-FR" sz="2000" dirty="0">
                <a:solidFill>
                  <a:srgbClr val="3F2270"/>
                </a:solidFill>
                <a:latin typeface="Calibri" panose="020F0502020204030204" pitchFamily="34" charset="0"/>
                <a:cs typeface="Calibri" panose="020F0502020204030204" pitchFamily="34" charset="0"/>
              </a:rPr>
              <a:t>Mél : </a:t>
            </a:r>
            <a:r>
              <a:rPr lang="fr-FR" sz="2000" dirty="0">
                <a:solidFill>
                  <a:srgbClr val="3F227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contact@cdg31.fr</a:t>
            </a:r>
            <a:r>
              <a:rPr lang="fr-FR" sz="2000" dirty="0">
                <a:solidFill>
                  <a:srgbClr val="3F2270"/>
                </a:solidFill>
                <a:latin typeface="Calibri" panose="020F0502020204030204" pitchFamily="34" charset="0"/>
                <a:cs typeface="Calibri" panose="020F0502020204030204" pitchFamily="34" charset="0"/>
              </a:rPr>
              <a:t> </a:t>
            </a:r>
          </a:p>
          <a:p>
            <a:pPr marL="0" lvl="3" indent="0" algn="ctr">
              <a:spcBef>
                <a:spcPts val="0"/>
              </a:spcBef>
              <a:spcAft>
                <a:spcPts val="1369"/>
              </a:spcAft>
              <a:buNone/>
            </a:pPr>
            <a:r>
              <a:rPr lang="fr-FR" sz="2000" dirty="0">
                <a:latin typeface="Bodoni MT" panose="02070603080606020203" pitchFamily="18" charset="0"/>
              </a:rPr>
              <a:t>	</a:t>
            </a:r>
          </a:p>
        </p:txBody>
      </p:sp>
      <p:sp>
        <p:nvSpPr>
          <p:cNvPr id="5" name="Espace réservé du contenu 2"/>
          <p:cNvSpPr txBox="1">
            <a:spLocks/>
          </p:cNvSpPr>
          <p:nvPr/>
        </p:nvSpPr>
        <p:spPr bwMode="auto">
          <a:xfrm>
            <a:off x="378148" y="1175583"/>
            <a:ext cx="962406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fontAlgn="base">
              <a:spcBef>
                <a:spcPct val="20000"/>
              </a:spcBef>
              <a:spcAft>
                <a:spcPct val="0"/>
              </a:spcAft>
              <a:buChar char="•"/>
              <a:defRPr sz="3700">
                <a:solidFill>
                  <a:schemeClr val="tx1"/>
                </a:solidFill>
                <a:latin typeface="+mn-lt"/>
                <a:ea typeface="+mn-ea"/>
                <a:cs typeface="+mn-cs"/>
              </a:defRPr>
            </a:lvl1pPr>
            <a:lvl2pPr marL="847483" indent="-325955" algn="l" rtl="0" fontAlgn="base">
              <a:spcBef>
                <a:spcPct val="20000"/>
              </a:spcBef>
              <a:spcAft>
                <a:spcPct val="0"/>
              </a:spcAft>
              <a:buChar char="–"/>
              <a:defRPr sz="3200">
                <a:solidFill>
                  <a:schemeClr val="tx1"/>
                </a:solidFill>
                <a:latin typeface="+mn-lt"/>
              </a:defRPr>
            </a:lvl2pPr>
            <a:lvl3pPr marL="1303820" indent="-260764" algn="l" rtl="0" fontAlgn="base">
              <a:spcBef>
                <a:spcPct val="20000"/>
              </a:spcBef>
              <a:spcAft>
                <a:spcPct val="0"/>
              </a:spcAft>
              <a:buChar char="•"/>
              <a:defRPr sz="2700">
                <a:solidFill>
                  <a:schemeClr val="tx1"/>
                </a:solidFill>
                <a:latin typeface="+mn-lt"/>
              </a:defRPr>
            </a:lvl3pPr>
            <a:lvl4pPr marL="1825348" indent="-260764" algn="l" rtl="0" fontAlgn="base">
              <a:spcBef>
                <a:spcPct val="20000"/>
              </a:spcBef>
              <a:spcAft>
                <a:spcPct val="0"/>
              </a:spcAft>
              <a:buChar char="–"/>
              <a:defRPr sz="2300">
                <a:solidFill>
                  <a:schemeClr val="tx1"/>
                </a:solidFill>
                <a:latin typeface="+mn-lt"/>
              </a:defRPr>
            </a:lvl4pPr>
            <a:lvl5pPr marL="2346876" indent="-260764" algn="l" rtl="0" fontAlgn="base">
              <a:spcBef>
                <a:spcPct val="20000"/>
              </a:spcBef>
              <a:spcAft>
                <a:spcPct val="0"/>
              </a:spcAft>
              <a:buChar char="»"/>
              <a:defRPr sz="2300">
                <a:solidFill>
                  <a:schemeClr val="tx1"/>
                </a:solidFill>
                <a:latin typeface="+mn-lt"/>
              </a:defRPr>
            </a:lvl5pPr>
            <a:lvl6pPr marL="2868404" indent="-260764" algn="l" rtl="0" fontAlgn="base">
              <a:spcBef>
                <a:spcPct val="20000"/>
              </a:spcBef>
              <a:spcAft>
                <a:spcPct val="0"/>
              </a:spcAft>
              <a:buChar char="»"/>
              <a:defRPr sz="2300">
                <a:solidFill>
                  <a:schemeClr val="tx1"/>
                </a:solidFill>
                <a:latin typeface="+mn-lt"/>
              </a:defRPr>
            </a:lvl6pPr>
            <a:lvl7pPr marL="3389932" indent="-260764" algn="l" rtl="0" fontAlgn="base">
              <a:spcBef>
                <a:spcPct val="20000"/>
              </a:spcBef>
              <a:spcAft>
                <a:spcPct val="0"/>
              </a:spcAft>
              <a:buChar char="»"/>
              <a:defRPr sz="2300">
                <a:solidFill>
                  <a:schemeClr val="tx1"/>
                </a:solidFill>
                <a:latin typeface="+mn-lt"/>
              </a:defRPr>
            </a:lvl7pPr>
            <a:lvl8pPr marL="3911460" indent="-260764" algn="l" rtl="0" fontAlgn="base">
              <a:spcBef>
                <a:spcPct val="20000"/>
              </a:spcBef>
              <a:spcAft>
                <a:spcPct val="0"/>
              </a:spcAft>
              <a:buChar char="»"/>
              <a:defRPr sz="2300">
                <a:solidFill>
                  <a:schemeClr val="tx1"/>
                </a:solidFill>
                <a:latin typeface="+mn-lt"/>
              </a:defRPr>
            </a:lvl8pPr>
            <a:lvl9pPr marL="4432988" indent="-260764" algn="l" rtl="0" fontAlgn="base">
              <a:spcBef>
                <a:spcPct val="20000"/>
              </a:spcBef>
              <a:spcAft>
                <a:spcPct val="0"/>
              </a:spcAft>
              <a:buChar char="»"/>
              <a:defRPr sz="2300">
                <a:solidFill>
                  <a:schemeClr val="tx1"/>
                </a:solidFill>
                <a:latin typeface="+mn-lt"/>
              </a:defRPr>
            </a:lvl9pPr>
          </a:lstStyle>
          <a:p>
            <a:pPr marL="0" lvl="3" indent="0" algn="ctr">
              <a:spcBef>
                <a:spcPts val="0"/>
              </a:spcBef>
              <a:spcAft>
                <a:spcPts val="2738"/>
              </a:spcAft>
              <a:buFontTx/>
              <a:buNone/>
            </a:pPr>
            <a:r>
              <a:rPr lang="fr-FR" sz="2000" b="1" kern="0" dirty="0">
                <a:solidFill>
                  <a:srgbClr val="3F2270"/>
                </a:solidFill>
                <a:latin typeface="Calibri" panose="020F0502020204030204" pitchFamily="34" charset="0"/>
                <a:cs typeface="Calibri" panose="020F0502020204030204" pitchFamily="34" charset="0"/>
              </a:rPr>
              <a:t>Service Retraite</a:t>
            </a:r>
          </a:p>
          <a:p>
            <a:pPr marL="0" lvl="3" indent="0" algn="ctr">
              <a:spcBef>
                <a:spcPts val="0"/>
              </a:spcBef>
              <a:spcAft>
                <a:spcPts val="2738"/>
              </a:spcAft>
              <a:buNone/>
            </a:pPr>
            <a:r>
              <a:rPr lang="fr-FR" sz="1800" kern="0" dirty="0">
                <a:solidFill>
                  <a:srgbClr val="3F2270"/>
                </a:solidFill>
                <a:latin typeface="Calibri" panose="020F0502020204030204" pitchFamily="34" charset="0"/>
                <a:cs typeface="Calibri" panose="020F0502020204030204" pitchFamily="34" charset="0"/>
              </a:rPr>
              <a:t>Laetitia DABAN et Isabelle GENDREU</a:t>
            </a:r>
          </a:p>
          <a:p>
            <a:pPr marL="0" lvl="3" indent="0" algn="ctr">
              <a:spcBef>
                <a:spcPts val="0"/>
              </a:spcBef>
              <a:spcAft>
                <a:spcPts val="2738"/>
              </a:spcAft>
              <a:buFontTx/>
              <a:buNone/>
            </a:pPr>
            <a:r>
              <a:rPr lang="fr-FR" sz="1800" kern="0" dirty="0">
                <a:solidFill>
                  <a:srgbClr val="3F2270"/>
                </a:solidFill>
                <a:latin typeface="Calibri" panose="020F0502020204030204" pitchFamily="34" charset="0"/>
                <a:cs typeface="Calibri" panose="020F0502020204030204" pitchFamily="34" charset="0"/>
              </a:rPr>
              <a:t>Tel :</a:t>
            </a:r>
            <a:r>
              <a:rPr lang="fr-FR" sz="1800" b="1" kern="0" dirty="0">
                <a:solidFill>
                  <a:srgbClr val="3F2270"/>
                </a:solidFill>
                <a:latin typeface="Calibri" panose="020F0502020204030204" pitchFamily="34" charset="0"/>
                <a:cs typeface="Calibri" panose="020F0502020204030204" pitchFamily="34" charset="0"/>
              </a:rPr>
              <a:t> </a:t>
            </a:r>
            <a:r>
              <a:rPr lang="fr-FR" sz="1800" kern="0" dirty="0">
                <a:solidFill>
                  <a:srgbClr val="3F2270"/>
                </a:solidFill>
                <a:latin typeface="Calibri" panose="020F0502020204030204" pitchFamily="34" charset="0"/>
                <a:cs typeface="Calibri" panose="020F0502020204030204" pitchFamily="34" charset="0"/>
              </a:rPr>
              <a:t>05 81 91 93 00 – Mél : </a:t>
            </a:r>
            <a:r>
              <a:rPr lang="fr-FR" sz="1800" kern="0" dirty="0">
                <a:solidFill>
                  <a:srgbClr val="3F227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retraite@cdg31.fr</a:t>
            </a:r>
            <a:endParaRPr lang="fr-FR" sz="1800" kern="0" dirty="0">
              <a:solidFill>
                <a:srgbClr val="3F2270"/>
              </a:solidFill>
              <a:latin typeface="Calibri" panose="020F0502020204030204" pitchFamily="34" charset="0"/>
              <a:cs typeface="Calibri" panose="020F0502020204030204" pitchFamily="34" charset="0"/>
            </a:endParaRPr>
          </a:p>
          <a:p>
            <a:pPr marL="0" indent="0" algn="ctr">
              <a:buNone/>
            </a:pPr>
            <a:r>
              <a:rPr lang="fr-FR" altLang="fr-FR" sz="1600" dirty="0">
                <a:solidFill>
                  <a:srgbClr val="3F2270"/>
                </a:solidFill>
              </a:rPr>
              <a:t>RDV au CDG tous les jours (sauf les mercredis après-midi) </a:t>
            </a:r>
          </a:p>
          <a:p>
            <a:pPr marL="0" indent="0" algn="ctr">
              <a:buNone/>
            </a:pPr>
            <a:r>
              <a:rPr lang="fr-FR" altLang="fr-FR" sz="1600" dirty="0">
                <a:solidFill>
                  <a:srgbClr val="3F2270"/>
                </a:solidFill>
              </a:rPr>
              <a:t>RDV à Saint-Gaudens une fois par mois (prochaine date : le 9 février 2024)</a:t>
            </a:r>
            <a:endParaRPr lang="pt-BR" altLang="fr-FR" sz="1600" dirty="0">
              <a:solidFill>
                <a:srgbClr val="3F2270"/>
              </a:solidFill>
            </a:endParaRPr>
          </a:p>
          <a:p>
            <a:pPr marL="0" lvl="3" indent="0" algn="ctr">
              <a:spcBef>
                <a:spcPts val="0"/>
              </a:spcBef>
              <a:spcAft>
                <a:spcPts val="2738"/>
              </a:spcAft>
              <a:buFontTx/>
              <a:buNone/>
            </a:pPr>
            <a:r>
              <a:rPr lang="fr-FR" sz="2000" kern="0" dirty="0">
                <a:solidFill>
                  <a:srgbClr val="3F2270"/>
                </a:solidFill>
                <a:latin typeface="Calibri" panose="020F0502020204030204" pitchFamily="34" charset="0"/>
                <a:cs typeface="Calibri" panose="020F0502020204030204" pitchFamily="34" charset="0"/>
              </a:rPr>
              <a:t> </a:t>
            </a:r>
            <a:endParaRPr lang="fr-FR" sz="2000" b="1" kern="0" dirty="0">
              <a:solidFill>
                <a:srgbClr val="3F2270"/>
              </a:solidFill>
              <a:latin typeface="Calibri" panose="020F0502020204030204" pitchFamily="34" charset="0"/>
              <a:cs typeface="Calibri" panose="020F0502020204030204" pitchFamily="34" charset="0"/>
            </a:endParaRPr>
          </a:p>
        </p:txBody>
      </p:sp>
      <p:cxnSp>
        <p:nvCxnSpPr>
          <p:cNvPr id="3" name="Connecteur droit 2"/>
          <p:cNvCxnSpPr/>
          <p:nvPr/>
        </p:nvCxnSpPr>
        <p:spPr>
          <a:xfrm>
            <a:off x="0" y="3919150"/>
            <a:ext cx="10675292"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1000"/>
                                        <p:tgtEl>
                                          <p:spTgt spid="5">
                                            <p:txEl>
                                              <p:pRg st="1" end="1"/>
                                            </p:txEl>
                                          </p:spTgt>
                                        </p:tgtEl>
                                      </p:cBhvr>
                                    </p:animEffect>
                                    <p:anim calcmode="lin" valueType="num">
                                      <p:cBhvr>
                                        <p:cTn id="4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1000"/>
                                        <p:tgtEl>
                                          <p:spTgt spid="5">
                                            <p:txEl>
                                              <p:pRg st="2" end="2"/>
                                            </p:txEl>
                                          </p:spTgt>
                                        </p:tgtEl>
                                      </p:cBhvr>
                                    </p:animEffect>
                                    <p:anim calcmode="lin" valueType="num">
                                      <p:cBhvr>
                                        <p:cTn id="4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1000"/>
                                        <p:tgtEl>
                                          <p:spTgt spid="5">
                                            <p:txEl>
                                              <p:pRg st="3" end="3"/>
                                            </p:txEl>
                                          </p:spTgt>
                                        </p:tgtEl>
                                      </p:cBhvr>
                                    </p:animEffect>
                                    <p:anim calcmode="lin" valueType="num">
                                      <p:cBhvr>
                                        <p:cTn id="5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1000"/>
                                        <p:tgtEl>
                                          <p:spTgt spid="5">
                                            <p:txEl>
                                              <p:pRg st="4" end="4"/>
                                            </p:txEl>
                                          </p:spTgt>
                                        </p:tgtEl>
                                      </p:cBhvr>
                                    </p:animEffect>
                                    <p:anim calcmode="lin" valueType="num">
                                      <p:cBhvr>
                                        <p:cTn id="6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1000"/>
                                        <p:tgtEl>
                                          <p:spTgt spid="5">
                                            <p:txEl>
                                              <p:pRg st="5" end="5"/>
                                            </p:txEl>
                                          </p:spTgt>
                                        </p:tgtEl>
                                      </p:cBhvr>
                                    </p:animEffect>
                                    <p:anim calcmode="lin" valueType="num">
                                      <p:cBhvr>
                                        <p:cTn id="6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0"/>
            <a:ext cx="10691812" cy="7559676"/>
            <a:chOff x="0" y="0"/>
            <a:chExt cx="10691812" cy="7559676"/>
          </a:xfrm>
        </p:grpSpPr>
        <p:pic>
          <p:nvPicPr>
            <p:cNvPr id="6146" name="Picture 2" descr="\\Nas-rd5200\diffusion\Commun Diffusion\Service Communication\Charte graphique\2021\changement de logo\Modèles de documents\powerpoint\couverture powerpoint_los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596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3762524" y="4200652"/>
              <a:ext cx="3168352" cy="400110"/>
              <a:chOff x="3762524" y="4200652"/>
              <a:chExt cx="3168352" cy="400110"/>
            </a:xfrm>
          </p:grpSpPr>
          <p:sp>
            <p:nvSpPr>
              <p:cNvPr id="5" name="Rectangle 4"/>
              <p:cNvSpPr/>
              <p:nvPr/>
            </p:nvSpPr>
            <p:spPr>
              <a:xfrm>
                <a:off x="3762524" y="4200652"/>
                <a:ext cx="3168352" cy="15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923351" y="4200652"/>
                <a:ext cx="2845110" cy="400110"/>
              </a:xfrm>
              <a:prstGeom prst="rect">
                <a:avLst/>
              </a:prstGeom>
              <a:solidFill>
                <a:schemeClr val="bg1"/>
              </a:solidFill>
            </p:spPr>
            <p:txBody>
              <a:bodyPr wrap="square" rtlCol="0">
                <a:spAutoFit/>
              </a:bodyPr>
              <a:lstStyle/>
              <a:p>
                <a:pPr algn="ctr"/>
                <a:r>
                  <a:rPr lang="fr-FR" sz="1000" dirty="0">
                    <a:latin typeface="Calibri" panose="020F0502020204030204" pitchFamily="34" charset="0"/>
                    <a:cs typeface="Calibri" panose="020F0502020204030204" pitchFamily="34" charset="0"/>
                  </a:rPr>
                  <a:t>© CDG 31. Tous droits réservés. </a:t>
                </a:r>
                <a:r>
                  <a:rPr lang="fr-FR" sz="1000">
                    <a:latin typeface="Calibri" panose="020F0502020204030204" pitchFamily="34" charset="0"/>
                    <a:cs typeface="Calibri" panose="020F0502020204030204" pitchFamily="34" charset="0"/>
                  </a:rPr>
                  <a:t>[2022].</a:t>
                </a:r>
                <a:endParaRPr lang="fr-FR" sz="1000" dirty="0">
                  <a:latin typeface="Calibri" panose="020F0502020204030204" pitchFamily="34" charset="0"/>
                  <a:cs typeface="Calibri" panose="020F0502020204030204" pitchFamily="34" charset="0"/>
                </a:endParaRPr>
              </a:p>
              <a:p>
                <a:pPr algn="ctr"/>
                <a:r>
                  <a:rPr lang="fr-FR" sz="1000" dirty="0">
                    <a:latin typeface="Calibri" panose="020F0502020204030204" pitchFamily="34" charset="0"/>
                    <a:cs typeface="Calibri" panose="020F0502020204030204" pitchFamily="34" charset="0"/>
                  </a:rPr>
                  <a:t>Toute exploitation commerciale est interdite</a:t>
                </a:r>
              </a:p>
            </p:txBody>
          </p:sp>
        </p:grpSp>
        <p:sp>
          <p:nvSpPr>
            <p:cNvPr id="8" name="Titre 1"/>
            <p:cNvSpPr txBox="1">
              <a:spLocks/>
            </p:cNvSpPr>
            <p:nvPr/>
          </p:nvSpPr>
          <p:spPr bwMode="auto">
            <a:xfrm>
              <a:off x="3474492" y="2844527"/>
              <a:ext cx="374441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r>
                <a:rPr lang="fr-FR" sz="2000" kern="0" dirty="0">
                  <a:ln w="1905"/>
                  <a:solidFill>
                    <a:schemeClr val="bg1"/>
                  </a:solidFill>
                  <a:latin typeface="Calibri" panose="020F0502020204030204" pitchFamily="34" charset="0"/>
                  <a:cs typeface="Calibri" panose="020F0502020204030204" pitchFamily="34" charset="0"/>
                </a:rPr>
                <a:t>Centre de Gestion </a:t>
              </a:r>
            </a:p>
            <a:p>
              <a:r>
                <a:rPr lang="fr-FR" sz="2000" kern="0" dirty="0">
                  <a:ln w="1905"/>
                  <a:solidFill>
                    <a:schemeClr val="bg1"/>
                  </a:solidFill>
                  <a:latin typeface="Calibri" panose="020F0502020204030204" pitchFamily="34" charset="0"/>
                  <a:cs typeface="Calibri" panose="020F0502020204030204" pitchFamily="34" charset="0"/>
                </a:rPr>
                <a:t>de la Fonction Publique Territoriale </a:t>
              </a:r>
            </a:p>
            <a:p>
              <a:r>
                <a:rPr lang="fr-FR" sz="2000" kern="0" dirty="0">
                  <a:ln w="1905"/>
                  <a:solidFill>
                    <a:schemeClr val="bg1"/>
                  </a:solidFill>
                  <a:latin typeface="Calibri" panose="020F0502020204030204" pitchFamily="34" charset="0"/>
                  <a:cs typeface="Calibri" panose="020F0502020204030204" pitchFamily="34" charset="0"/>
                </a:rPr>
                <a:t>de la Haute-Garonne</a:t>
              </a:r>
              <a:endParaRPr lang="fr-FR" sz="2000" kern="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7288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7"/>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20402" y="252239"/>
            <a:ext cx="9624060" cy="11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Age légal :  catégorie active </a:t>
            </a:r>
          </a:p>
          <a:p>
            <a:pPr algn="l"/>
            <a:r>
              <a:rPr lang="fr-FR" sz="4000" b="1" kern="0" dirty="0">
                <a:ln w="1905"/>
                <a:solidFill>
                  <a:srgbClr val="3F2270"/>
                </a:solidFill>
                <a:latin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6</a:t>
            </a:fld>
            <a:endParaRPr lang="fr-FR" altLang="fr-FR"/>
          </a:p>
        </p:txBody>
      </p:sp>
      <p:sp>
        <p:nvSpPr>
          <p:cNvPr id="6" name="Espace réservé du contenu 1"/>
          <p:cNvSpPr>
            <a:spLocks noGrp="1"/>
          </p:cNvSpPr>
          <p:nvPr>
            <p:ph idx="1"/>
          </p:nvPr>
        </p:nvSpPr>
        <p:spPr>
          <a:xfrm>
            <a:off x="498649" y="1012884"/>
            <a:ext cx="9624060" cy="5904656"/>
          </a:xfrm>
        </p:spPr>
        <p:txBody>
          <a:bodyPr anchor="ctr"/>
          <a:lstStyle/>
          <a:p>
            <a:pPr algn="just">
              <a:buFont typeface="Wingdings" panose="05000000000000000000" pitchFamily="2" charset="2"/>
              <a:buChar char="Ø"/>
            </a:pPr>
            <a:r>
              <a:rPr lang="fr-FR" sz="1800" dirty="0">
                <a:solidFill>
                  <a:srgbClr val="3F2270"/>
                </a:solidFill>
                <a:latin typeface="Calibri" panose="020F0502020204030204" pitchFamily="34" charset="0"/>
                <a:cs typeface="Calibri" panose="020F0502020204030204" pitchFamily="34" charset="0"/>
              </a:rPr>
              <a:t>Pas d’évolution de la durée requise de service en catégorie active (17 ans)</a:t>
            </a:r>
          </a:p>
          <a:p>
            <a:pPr algn="just">
              <a:buFont typeface="Wingdings" panose="05000000000000000000" pitchFamily="2" charset="2"/>
              <a:buChar char="Ø"/>
            </a:pPr>
            <a:r>
              <a:rPr lang="fr-FR" sz="1800" dirty="0">
                <a:solidFill>
                  <a:srgbClr val="3F2270"/>
                </a:solidFill>
                <a:latin typeface="Calibri" panose="020F0502020204030204" pitchFamily="34" charset="0"/>
                <a:cs typeface="Calibri" panose="020F0502020204030204" pitchFamily="34" charset="0"/>
              </a:rPr>
              <a:t>L’âge légal de départ est progressivement relevé de 2 ans </a:t>
            </a: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pour les personnes nées à compter du 1</a:t>
            </a:r>
            <a:r>
              <a:rPr lang="fr-FR" sz="180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800" dirty="0">
                <a:solidFill>
                  <a:srgbClr val="3F2270"/>
                </a:solidFill>
                <a:latin typeface="Calibri" panose="020F0502020204030204" pitchFamily="34" charset="0"/>
                <a:ea typeface="Calibri" panose="020F0502020204030204" pitchFamily="34" charset="0"/>
                <a:cs typeface="Calibri" panose="020F0502020204030204" pitchFamily="34" charset="0"/>
              </a:rPr>
              <a:t> septembre 1966</a:t>
            </a:r>
            <a:endParaRPr lang="fr-FR" sz="1800" dirty="0">
              <a:solidFill>
                <a:srgbClr val="3F2270"/>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16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2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graphicFrame>
        <p:nvGraphicFramePr>
          <p:cNvPr id="2" name="Tableau 2">
            <a:extLst>
              <a:ext uri="{FF2B5EF4-FFF2-40B4-BE49-F238E27FC236}">
                <a16:creationId xmlns:a16="http://schemas.microsoft.com/office/drawing/2014/main" id="{E03894FF-0985-97AE-9367-90ADAC1A5D82}"/>
              </a:ext>
            </a:extLst>
          </p:cNvPr>
          <p:cNvGraphicFramePr>
            <a:graphicFrameLocks noGrp="1"/>
          </p:cNvGraphicFramePr>
          <p:nvPr>
            <p:extLst>
              <p:ext uri="{D42A27DB-BD31-4B8C-83A1-F6EECF244321}">
                <p14:modId xmlns:p14="http://schemas.microsoft.com/office/powerpoint/2010/main" val="3813763747"/>
              </p:ext>
            </p:extLst>
          </p:nvPr>
        </p:nvGraphicFramePr>
        <p:xfrm>
          <a:off x="666180" y="2772519"/>
          <a:ext cx="9145017" cy="3898035"/>
        </p:xfrm>
        <a:graphic>
          <a:graphicData uri="http://schemas.openxmlformats.org/drawingml/2006/table">
            <a:tbl>
              <a:tblPr firstRow="1" bandRow="1">
                <a:tableStyleId>{21E4AEA4-8DFA-4A89-87EB-49C32662AFE0}</a:tableStyleId>
              </a:tblPr>
              <a:tblGrid>
                <a:gridCol w="3048339">
                  <a:extLst>
                    <a:ext uri="{9D8B030D-6E8A-4147-A177-3AD203B41FA5}">
                      <a16:colId xmlns:a16="http://schemas.microsoft.com/office/drawing/2014/main" val="2604168172"/>
                    </a:ext>
                  </a:extLst>
                </a:gridCol>
                <a:gridCol w="3048339">
                  <a:extLst>
                    <a:ext uri="{9D8B030D-6E8A-4147-A177-3AD203B41FA5}">
                      <a16:colId xmlns:a16="http://schemas.microsoft.com/office/drawing/2014/main" val="4221931580"/>
                    </a:ext>
                  </a:extLst>
                </a:gridCol>
                <a:gridCol w="3048339">
                  <a:extLst>
                    <a:ext uri="{9D8B030D-6E8A-4147-A177-3AD203B41FA5}">
                      <a16:colId xmlns:a16="http://schemas.microsoft.com/office/drawing/2014/main" val="3901770036"/>
                    </a:ext>
                  </a:extLst>
                </a:gridCol>
              </a:tblGrid>
              <a:tr h="560475">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Date de naissance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Age de départ avant réforme</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Age de départ après réforme</a:t>
                      </a:r>
                    </a:p>
                  </a:txBody>
                  <a:tcPr/>
                </a:tc>
                <a:extLst>
                  <a:ext uri="{0D108BD9-81ED-4DB2-BD59-A6C34878D82A}">
                    <a16:rowId xmlns:a16="http://schemas.microsoft.com/office/drawing/2014/main" val="2977351667"/>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Avant le 01/09/1966</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57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57 ans</a:t>
                      </a:r>
                    </a:p>
                  </a:txBody>
                  <a:tcPr/>
                </a:tc>
                <a:extLst>
                  <a:ext uri="{0D108BD9-81ED-4DB2-BD59-A6C34878D82A}">
                    <a16:rowId xmlns:a16="http://schemas.microsoft.com/office/drawing/2014/main" val="884756188"/>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Entre le 01/09 et le 31/12/1966</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57 ans 3 mois</a:t>
                      </a:r>
                    </a:p>
                  </a:txBody>
                  <a:tcPr/>
                </a:tc>
                <a:extLst>
                  <a:ext uri="{0D108BD9-81ED-4DB2-BD59-A6C34878D82A}">
                    <a16:rowId xmlns:a16="http://schemas.microsoft.com/office/drawing/2014/main" val="110175663"/>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1967</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57 ans 6 mois</a:t>
                      </a:r>
                    </a:p>
                  </a:txBody>
                  <a:tcPr/>
                </a:tc>
                <a:extLst>
                  <a:ext uri="{0D108BD9-81ED-4DB2-BD59-A6C34878D82A}">
                    <a16:rowId xmlns:a16="http://schemas.microsoft.com/office/drawing/2014/main" val="3373666353"/>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1968</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57 ans 9 mois</a:t>
                      </a:r>
                    </a:p>
                  </a:txBody>
                  <a:tcPr/>
                </a:tc>
                <a:extLst>
                  <a:ext uri="{0D108BD9-81ED-4DB2-BD59-A6C34878D82A}">
                    <a16:rowId xmlns:a16="http://schemas.microsoft.com/office/drawing/2014/main" val="1692282672"/>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1969</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a:t>
                      </a:r>
                    </a:p>
                  </a:txBody>
                  <a:tcPr/>
                </a:tc>
                <a:extLst>
                  <a:ext uri="{0D108BD9-81ED-4DB2-BD59-A6C34878D82A}">
                    <a16:rowId xmlns:a16="http://schemas.microsoft.com/office/drawing/2014/main" val="2593753140"/>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1970</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 3 mois</a:t>
                      </a:r>
                    </a:p>
                  </a:txBody>
                  <a:tcPr/>
                </a:tc>
                <a:extLst>
                  <a:ext uri="{0D108BD9-81ED-4DB2-BD59-A6C34878D82A}">
                    <a16:rowId xmlns:a16="http://schemas.microsoft.com/office/drawing/2014/main" val="3812204981"/>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1971</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 6 mois</a:t>
                      </a:r>
                    </a:p>
                  </a:txBody>
                  <a:tcPr/>
                </a:tc>
                <a:extLst>
                  <a:ext uri="{0D108BD9-81ED-4DB2-BD59-A6C34878D82A}">
                    <a16:rowId xmlns:a16="http://schemas.microsoft.com/office/drawing/2014/main" val="3682244779"/>
                  </a:ext>
                </a:extLst>
              </a:tr>
              <a:tr h="370840">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1972</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58 ans 9 mois</a:t>
                      </a:r>
                    </a:p>
                  </a:txBody>
                  <a:tcPr/>
                </a:tc>
                <a:extLst>
                  <a:ext uri="{0D108BD9-81ED-4DB2-BD59-A6C34878D82A}">
                    <a16:rowId xmlns:a16="http://schemas.microsoft.com/office/drawing/2014/main" val="2706807901"/>
                  </a:ext>
                </a:extLst>
              </a:tr>
              <a:tr h="370840">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ea typeface="Calibri" panose="020F0502020204030204" pitchFamily="34" charset="0"/>
                          <a:cs typeface="Calibri" panose="020F0502020204030204" pitchFamily="34" charset="0"/>
                        </a:rPr>
                        <a:t>1973 et suivants</a:t>
                      </a:r>
                    </a:p>
                  </a:txBody>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57 ans </a:t>
                      </a:r>
                    </a:p>
                  </a:txBody>
                  <a:tcPr/>
                </a:tc>
                <a:tc>
                  <a:txBody>
                    <a:bodyPr/>
                    <a:lstStyle/>
                    <a:p>
                      <a:pPr algn="ctr"/>
                      <a:r>
                        <a:rPr lang="fr-FR" sz="1600" dirty="0">
                          <a:latin typeface="Calibri" panose="020F0502020204030204" pitchFamily="34" charset="0"/>
                          <a:ea typeface="Calibri" panose="020F0502020204030204" pitchFamily="34" charset="0"/>
                          <a:cs typeface="Calibri" panose="020F0502020204030204" pitchFamily="34" charset="0"/>
                        </a:rPr>
                        <a:t>59 ans</a:t>
                      </a:r>
                    </a:p>
                  </a:txBody>
                  <a:tcPr/>
                </a:tc>
                <a:extLst>
                  <a:ext uri="{0D108BD9-81ED-4DB2-BD59-A6C34878D82A}">
                    <a16:rowId xmlns:a16="http://schemas.microsoft.com/office/drawing/2014/main" val="3392517974"/>
                  </a:ext>
                </a:extLst>
              </a:tr>
            </a:tbl>
          </a:graphicData>
        </a:graphic>
      </p:graphicFrame>
    </p:spTree>
    <p:extLst>
      <p:ext uri="{BB962C8B-B14F-4D97-AF65-F5344CB8AC3E}">
        <p14:creationId xmlns:p14="http://schemas.microsoft.com/office/powerpoint/2010/main" val="116682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Départs anticipés</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7</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DA883890-09B1-B8B3-F063-DE8E7ED62A43}"/>
              </a:ext>
            </a:extLst>
          </p:cNvPr>
          <p:cNvSpPr txBox="1">
            <a:spLocks noChangeArrowheads="1"/>
          </p:cNvSpPr>
          <p:nvPr/>
        </p:nvSpPr>
        <p:spPr bwMode="auto">
          <a:xfrm>
            <a:off x="270206" y="1533857"/>
            <a:ext cx="86409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algn="just">
              <a:buFont typeface="Wingdings" panose="05000000000000000000" pitchFamily="2" charset="2"/>
              <a:buChar char="Ø"/>
            </a:pP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Départ sans condition d’âge </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parent de trois enfants </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parent d’un enfant invalide </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ayant un conjoint invalide </a:t>
            </a:r>
          </a:p>
          <a:p>
            <a:pPr marL="0" indent="0" algn="just">
              <a:buFontTx/>
              <a:buNone/>
            </a:pPr>
            <a:endParaRPr 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Départ à compter de 55  ans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handicapé (durée d’assurance et durée d’assurance cotisée spécifiques) </a:t>
            </a:r>
          </a:p>
          <a:p>
            <a:pPr marL="0" indent="0" algn="just">
              <a:buFontTx/>
              <a:buNone/>
            </a:pPr>
            <a:endParaRPr 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Départ à compter de 58 ans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Carrière longue (durée d’assurance et durée d’assurance cotisée spécifiques) </a:t>
            </a:r>
          </a:p>
          <a:p>
            <a:pPr marL="0" indent="0" algn="just">
              <a:buFontTx/>
              <a:buNone/>
            </a:pPr>
            <a:endParaRPr lang="fr-FR" sz="1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Départ sans condition d’âge</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Fonctionnaire reconnu inapte </a:t>
            </a:r>
            <a:endPar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66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3"/>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Parent de 3 enfants</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8</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D463C56D-C3A8-8D8B-9986-9798A927543C}"/>
              </a:ext>
            </a:extLst>
          </p:cNvPr>
          <p:cNvSpPr txBox="1">
            <a:spLocks noChangeArrowheads="1"/>
          </p:cNvSpPr>
          <p:nvPr/>
        </p:nvSpPr>
        <p:spPr bwMode="auto">
          <a:xfrm>
            <a:off x="251520" y="1387288"/>
            <a:ext cx="9906416" cy="576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algn="just">
              <a:buFont typeface="Wingdings" panose="05000000000000000000" pitchFamily="2" charset="2"/>
              <a:buChar char="Ø"/>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doit remplir les conditions suivantes </a:t>
            </a: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au 1</a:t>
            </a:r>
            <a:r>
              <a:rPr lang="fr-FR" sz="1600" b="1" kern="0" baseline="30000" dirty="0">
                <a:solidFill>
                  <a:srgbClr val="3F2270"/>
                </a:solidFill>
                <a:latin typeface="Calibri" panose="020F0502020204030204" pitchFamily="34" charset="0"/>
                <a:ea typeface="Calibri" panose="020F0502020204030204" pitchFamily="34" charset="0"/>
                <a:cs typeface="Calibri" panose="020F0502020204030204" pitchFamily="34" charset="0"/>
              </a:rPr>
              <a:t>er</a:t>
            </a:r>
            <a:r>
              <a:rPr 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rPr>
              <a:t> janvier 2012</a:t>
            </a: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Avoir accompli 15 ans de services effectifs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d’au moins 3 enfants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Avoir pour chaque enfant, interrompu ou réduit l’activité</a:t>
            </a:r>
          </a:p>
          <a:p>
            <a:pPr marL="0" indent="0" algn="just">
              <a:lnSpc>
                <a:spcPct val="80000"/>
              </a:lnSpc>
              <a:buFontTx/>
              <a:buNone/>
            </a:pPr>
            <a:endPar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80000"/>
              </a:lnSpc>
              <a:buFontTx/>
              <a:buNone/>
            </a:pPr>
            <a:endPar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FontTx/>
              <a:buNone/>
            </a:pPr>
            <a:r>
              <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en activité</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0"/>
              </a:spcBef>
              <a:buFontTx/>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2 mois d’interruption dans le cadre d’un congé de maternité, paternité, d’adoption, parental, présence parentale, disponibilité pour élever un enfant</a:t>
            </a: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FontTx/>
              <a:buNone/>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OU </a:t>
            </a:r>
          </a:p>
          <a:p>
            <a:pPr algn="just">
              <a:spcBef>
                <a:spcPts val="0"/>
              </a:spcBef>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réduction d’activité d’au moins 4 mois pour une quotité de travail de 50%,  5 mois pour une quotité de 60% ou 7 mois pour une quotité de 70% </a:t>
            </a:r>
          </a:p>
          <a:p>
            <a:pPr algn="just">
              <a:lnSpc>
                <a:spcPct val="80000"/>
              </a:lnSpc>
              <a:buFont typeface="Wingdings" panose="05000000000000000000" pitchFamily="2" charset="2"/>
              <a:buChar char="Ø"/>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buFontTx/>
              <a:buNone/>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L'interruption ou la réduction d'activité doivent être intervenue avant l'âge où l'enfant a cessé d'être à charge pour les prestations familiales.</a:t>
            </a:r>
          </a:p>
          <a:p>
            <a:pPr marL="0" indent="0" algn="just">
              <a:lnSpc>
                <a:spcPct val="80000"/>
              </a:lnSpc>
              <a:buFontTx/>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buFontTx/>
              <a:buNone/>
            </a:pPr>
            <a:r>
              <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en inactivité</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lnSpc>
                <a:spcPct val="80000"/>
              </a:lnSpc>
              <a:buFontTx/>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N’a cotisé à aucun régime de retraite obligatoire et n’exerçait aucune activité professionnelle (périodes d’étude, chômage, recherche d’emploi, disponibilité pour convenances personnelles)</a:t>
            </a:r>
            <a:endParaRPr lang="fr-FR" altLang="fr-FR" sz="1600" b="1"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832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rd5200\diffusion\Commun Diffusion\Service Communication\Charte graphique\2021\changement de logo\Modèles de documents\powerpoint\page_texte_violet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2" y="-152112"/>
            <a:ext cx="10691812" cy="756285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p:cNvSpPr txBox="1">
            <a:spLocks/>
          </p:cNvSpPr>
          <p:nvPr/>
        </p:nvSpPr>
        <p:spPr bwMode="auto">
          <a:xfrm>
            <a:off x="534670" y="36215"/>
            <a:ext cx="96240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4000" b="1" kern="0" dirty="0">
                <a:ln w="1905"/>
                <a:solidFill>
                  <a:srgbClr val="3F2270"/>
                </a:solidFill>
                <a:latin typeface="Calibri" panose="020F0502020204030204" pitchFamily="34" charset="0"/>
                <a:cs typeface="Calibri" panose="020F0502020204030204" pitchFamily="34" charset="0"/>
              </a:rPr>
              <a:t>Parent d’enfant invalide</a:t>
            </a:r>
          </a:p>
        </p:txBody>
      </p:sp>
      <p:sp>
        <p:nvSpPr>
          <p:cNvPr id="4" name="Espace réservé du numéro de diapositive 3"/>
          <p:cNvSpPr>
            <a:spLocks noGrp="1"/>
          </p:cNvSpPr>
          <p:nvPr>
            <p:ph type="sldNum" sz="quarter" idx="12"/>
          </p:nvPr>
        </p:nvSpPr>
        <p:spPr/>
        <p:txBody>
          <a:bodyPr/>
          <a:lstStyle/>
          <a:p>
            <a:fld id="{4BE674E7-B6E7-471A-B468-627A22F2484B}" type="slidenum">
              <a:rPr lang="fr-FR" altLang="fr-FR" smtClean="0"/>
              <a:pPr/>
              <a:t>9</a:t>
            </a:fld>
            <a:endParaRPr lang="fr-FR" altLang="fr-FR"/>
          </a:p>
        </p:txBody>
      </p:sp>
      <p:sp>
        <p:nvSpPr>
          <p:cNvPr id="6" name="Espace réservé du contenu 1"/>
          <p:cNvSpPr>
            <a:spLocks noGrp="1"/>
          </p:cNvSpPr>
          <p:nvPr>
            <p:ph idx="1"/>
          </p:nvPr>
        </p:nvSpPr>
        <p:spPr>
          <a:xfrm>
            <a:off x="533876" y="2628503"/>
            <a:ext cx="9624060" cy="2952440"/>
          </a:xfrm>
        </p:spPr>
        <p:txBody>
          <a:bodyPr anchor="ctr"/>
          <a:lstStyle/>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BE0F2E"/>
              </a:solidFill>
              <a:latin typeface="Calibri" panose="020F0502020204030204" pitchFamily="34" charset="0"/>
              <a:cs typeface="Calibri" panose="020F0502020204030204" pitchFamily="34" charset="0"/>
            </a:endParaRPr>
          </a:p>
          <a:p>
            <a:pPr marL="0" indent="0" algn="just">
              <a:buNone/>
            </a:pPr>
            <a:endParaRPr lang="fr-FR" sz="800" dirty="0">
              <a:solidFill>
                <a:srgbClr val="BE0F2E"/>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fr-FR" sz="2400" dirty="0">
              <a:solidFill>
                <a:srgbClr val="BE0F2E"/>
              </a:solidFill>
              <a:latin typeface="Calibri" panose="020F0502020204030204" pitchFamily="34" charset="0"/>
              <a:cs typeface="Calibri" panose="020F0502020204030204" pitchFamily="34" charset="0"/>
            </a:endParaRPr>
          </a:p>
          <a:p>
            <a:pPr marL="0" indent="0" algn="just">
              <a:buNone/>
            </a:pPr>
            <a:endParaRPr lang="fr-FR" sz="1800" dirty="0">
              <a:solidFill>
                <a:srgbClr val="3F2270"/>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A0A2F20D-D2B7-BFB3-E0CF-BC0DEA163B2E}"/>
              </a:ext>
            </a:extLst>
          </p:cNvPr>
          <p:cNvSpPr txBox="1">
            <a:spLocks noChangeArrowheads="1"/>
          </p:cNvSpPr>
          <p:nvPr/>
        </p:nvSpPr>
        <p:spPr bwMode="auto">
          <a:xfrm>
            <a:off x="347744" y="1067527"/>
            <a:ext cx="9942420" cy="60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marL="391146" indent="-391146" algn="l" rtl="0" eaLnBrk="1" fontAlgn="base" hangingPunct="1">
              <a:spcBef>
                <a:spcPct val="20000"/>
              </a:spcBef>
              <a:spcAft>
                <a:spcPct val="0"/>
              </a:spcAft>
              <a:buChar char="•"/>
              <a:defRPr sz="3700">
                <a:solidFill>
                  <a:schemeClr val="tx1"/>
                </a:solidFill>
                <a:latin typeface="+mn-lt"/>
                <a:ea typeface="+mn-ea"/>
                <a:cs typeface="+mn-cs"/>
              </a:defRPr>
            </a:lvl1pPr>
            <a:lvl2pPr marL="847483" indent="-325955" algn="l" rtl="0" eaLnBrk="1" fontAlgn="base" hangingPunct="1">
              <a:spcBef>
                <a:spcPct val="20000"/>
              </a:spcBef>
              <a:spcAft>
                <a:spcPct val="0"/>
              </a:spcAft>
              <a:buChar char="–"/>
              <a:defRPr sz="3200">
                <a:solidFill>
                  <a:schemeClr val="tx1"/>
                </a:solidFill>
                <a:latin typeface="+mn-lt"/>
              </a:defRPr>
            </a:lvl2pPr>
            <a:lvl3pPr marL="1303820" indent="-260764" algn="l" rtl="0" eaLnBrk="1" fontAlgn="base" hangingPunct="1">
              <a:spcBef>
                <a:spcPct val="20000"/>
              </a:spcBef>
              <a:spcAft>
                <a:spcPct val="0"/>
              </a:spcAft>
              <a:buChar char="•"/>
              <a:defRPr sz="2700">
                <a:solidFill>
                  <a:schemeClr val="tx1"/>
                </a:solidFill>
                <a:latin typeface="+mn-lt"/>
              </a:defRPr>
            </a:lvl3pPr>
            <a:lvl4pPr marL="1825348" indent="-260764" algn="l" rtl="0" eaLnBrk="1" fontAlgn="base" hangingPunct="1">
              <a:spcBef>
                <a:spcPct val="20000"/>
              </a:spcBef>
              <a:spcAft>
                <a:spcPct val="0"/>
              </a:spcAft>
              <a:buChar char="–"/>
              <a:defRPr sz="2300">
                <a:solidFill>
                  <a:schemeClr val="tx1"/>
                </a:solidFill>
                <a:latin typeface="+mn-lt"/>
              </a:defRPr>
            </a:lvl4pPr>
            <a:lvl5pPr marL="2346876" indent="-260764" algn="l" rtl="0" eaLnBrk="1" fontAlgn="base" hangingPunct="1">
              <a:spcBef>
                <a:spcPct val="20000"/>
              </a:spcBef>
              <a:spcAft>
                <a:spcPct val="0"/>
              </a:spcAft>
              <a:buChar char="»"/>
              <a:defRPr sz="2300">
                <a:solidFill>
                  <a:schemeClr val="tx1"/>
                </a:solidFill>
                <a:latin typeface="+mn-lt"/>
              </a:defRPr>
            </a:lvl5pPr>
            <a:lvl6pPr marL="2868404" indent="-260764" algn="l" rtl="0" eaLnBrk="1" fontAlgn="base" hangingPunct="1">
              <a:spcBef>
                <a:spcPct val="20000"/>
              </a:spcBef>
              <a:spcAft>
                <a:spcPct val="0"/>
              </a:spcAft>
              <a:buChar char="»"/>
              <a:defRPr sz="2300">
                <a:solidFill>
                  <a:schemeClr val="tx1"/>
                </a:solidFill>
                <a:latin typeface="+mn-lt"/>
              </a:defRPr>
            </a:lvl6pPr>
            <a:lvl7pPr marL="3389932" indent="-260764" algn="l" rtl="0" eaLnBrk="1" fontAlgn="base" hangingPunct="1">
              <a:spcBef>
                <a:spcPct val="20000"/>
              </a:spcBef>
              <a:spcAft>
                <a:spcPct val="0"/>
              </a:spcAft>
              <a:buChar char="»"/>
              <a:defRPr sz="2300">
                <a:solidFill>
                  <a:schemeClr val="tx1"/>
                </a:solidFill>
                <a:latin typeface="+mn-lt"/>
              </a:defRPr>
            </a:lvl7pPr>
            <a:lvl8pPr marL="3911460" indent="-260764" algn="l" rtl="0" eaLnBrk="1" fontAlgn="base" hangingPunct="1">
              <a:spcBef>
                <a:spcPct val="20000"/>
              </a:spcBef>
              <a:spcAft>
                <a:spcPct val="0"/>
              </a:spcAft>
              <a:buChar char="»"/>
              <a:defRPr sz="2300">
                <a:solidFill>
                  <a:schemeClr val="tx1"/>
                </a:solidFill>
                <a:latin typeface="+mn-lt"/>
              </a:defRPr>
            </a:lvl8pPr>
            <a:lvl9pPr marL="4432988" indent="-260764" algn="l" rtl="0" eaLnBrk="1" fontAlgn="base" hangingPunct="1">
              <a:spcBef>
                <a:spcPct val="20000"/>
              </a:spcBef>
              <a:spcAft>
                <a:spcPct val="0"/>
              </a:spcAft>
              <a:buChar char="»"/>
              <a:defRPr sz="2300">
                <a:solidFill>
                  <a:schemeClr val="tx1"/>
                </a:solidFill>
                <a:latin typeface="+mn-lt"/>
              </a:defRPr>
            </a:lvl9pPr>
          </a:lstStyle>
          <a:p>
            <a:pPr algn="just">
              <a:buFont typeface="Wingdings" panose="05000000000000000000" pitchFamily="2" charset="2"/>
              <a:buChar char="Ø"/>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Le fonctionnaire doit remplir les conditions suivantes :</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Avoir accompli 15 ans de services effectifs</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d’un enfant dont le taux d’invalidité est au moins égal à 80%</a:t>
            </a:r>
          </a:p>
          <a:p>
            <a:pPr algn="just">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Avoir interrompu ou réduit l’activité</a:t>
            </a:r>
          </a:p>
          <a:p>
            <a:pPr algn="just">
              <a:buFont typeface="Courier New" panose="02070309020205020404" pitchFamily="49" charset="0"/>
              <a:buChar char="o"/>
            </a:pPr>
            <a:endParaRPr 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buFontTx/>
              <a:buNone/>
            </a:pP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pPr>
            <a:r>
              <a:rPr 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rPr>
              <a:t>Enfant</a:t>
            </a: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buFontTx/>
              <a:buNone/>
            </a:pPr>
            <a:endParaRPr 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Légitime, naturel ou adoptif vivant au moment de la radiation des cadres et âgé de plus de 1 an. S’il est décédé au moment de la radiation des cadres, il doit avoir été élevé pendant au moins 9 ans avant l’âge de 16 ans ou de 20 ans</a:t>
            </a:r>
          </a:p>
          <a:p>
            <a:pPr>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Naturel, légitime ou adoptif du conjoint, enfant ayant fait l’objet d’une délégation de l’autorité parentale, enfant placé sous tutelle, enfant recueilli ouvre droit au bénéfice du départ anticipé s’il a été élevé pendant 9 ans avant l’âge de 16 ans ou de 20 ans</a:t>
            </a: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Wingdings" panose="05000000000000000000" pitchFamily="2" charset="2"/>
              <a:buChar char="Ø"/>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80000"/>
              </a:lnSpc>
              <a:buFontTx/>
              <a:buNone/>
            </a:pPr>
            <a:r>
              <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en activité</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80000"/>
              </a:lnSpc>
              <a:buFontTx/>
              <a:buNone/>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gn="just">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2 mois d’interruption </a:t>
            </a: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avant l’âge auquel l’enfant cesse d’être à la charge de l’agent dans le cadre d’un c</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ongé de maternité, paternité, d’adoption, parental, présence parentale, disponibilité pour élever un enfant</a:t>
            </a:r>
            <a:endPar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80000"/>
              </a:lnSpc>
              <a:buFontTx/>
              <a:buNone/>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OU </a:t>
            </a:r>
          </a:p>
          <a:p>
            <a:pPr algn="just">
              <a:lnSpc>
                <a:spcPct val="80000"/>
              </a:lnSpc>
              <a:buFont typeface="Courier New" panose="02070309020205020404" pitchFamily="49" charset="0"/>
              <a:buChar char="o"/>
            </a:pP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réduction d’activité d’au moins 4 mois pour une quotité de travail de 50%,  5 mois pour une quotité de 60% ou 7 mois pour une quotité de 70%</a:t>
            </a:r>
          </a:p>
          <a:p>
            <a:pPr marL="0" indent="0" algn="just">
              <a:lnSpc>
                <a:spcPct val="80000"/>
              </a:lnSpc>
              <a:buFontTx/>
              <a:buNone/>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buFontTx/>
              <a:buNone/>
            </a:pPr>
            <a:r>
              <a:rPr lang="fr-FR" altLang="fr-FR" sz="1600" u="sng" kern="0" dirty="0">
                <a:solidFill>
                  <a:srgbClr val="3F2270"/>
                </a:solidFill>
                <a:latin typeface="Calibri" panose="020F0502020204030204" pitchFamily="34" charset="0"/>
                <a:ea typeface="Calibri" panose="020F0502020204030204" pitchFamily="34" charset="0"/>
                <a:cs typeface="Calibri" panose="020F0502020204030204" pitchFamily="34" charset="0"/>
              </a:rPr>
              <a:t>Parent en inactivité</a:t>
            </a:r>
            <a:r>
              <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 :</a:t>
            </a:r>
          </a:p>
          <a:p>
            <a:pPr marL="0" indent="0">
              <a:lnSpc>
                <a:spcPct val="80000"/>
              </a:lnSpc>
              <a:buFontTx/>
              <a:buNone/>
            </a:pPr>
            <a:endParaRPr lang="fr-FR" altLang="fr-FR" sz="8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Courier New" panose="02070309020205020404" pitchFamily="49" charset="0"/>
              <a:buChar char="o"/>
            </a:pPr>
            <a:r>
              <a:rPr 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rPr>
              <a:t>Période de 2 mois, avant l’âge auquel l’enfant cesse d’être à la charge de l’agent, l’intéressé n’a cotisé à aucun régime de retraite de base obligatoire et n’exerçait aucune activité professionnelle.</a:t>
            </a:r>
          </a:p>
          <a:p>
            <a:pPr marL="0" indent="0" algn="just">
              <a:buClr>
                <a:srgbClr val="ED1C24"/>
              </a:buClr>
              <a:buFontTx/>
              <a:buNone/>
            </a:pPr>
            <a:endParaRPr lang="fr-FR" altLang="fr-FR" sz="1600" kern="0" dirty="0">
              <a:solidFill>
                <a:srgbClr val="3F227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a:p>
            <a:pPr marL="0" indent="0">
              <a:lnSpc>
                <a:spcPct val="80000"/>
              </a:lnSpc>
              <a:buFontTx/>
              <a:buNone/>
            </a:pPr>
            <a:endParaRPr lang="fr-FR" altLang="fr-FR" sz="1600" kern="0" dirty="0">
              <a:solidFill>
                <a:schemeClr val="bg2"/>
              </a:solidFill>
            </a:endParaRPr>
          </a:p>
        </p:txBody>
      </p:sp>
    </p:spTree>
    <p:extLst>
      <p:ext uri="{BB962C8B-B14F-4D97-AF65-F5344CB8AC3E}">
        <p14:creationId xmlns:p14="http://schemas.microsoft.com/office/powerpoint/2010/main" val="1584375280"/>
      </p:ext>
    </p:extLst>
  </p:cSld>
  <p:clrMapOvr>
    <a:masterClrMapping/>
  </p:clrMapOvr>
</p:sld>
</file>

<file path=ppt/theme/theme1.xml><?xml version="1.0" encoding="utf-8"?>
<a:theme xmlns:a="http://schemas.openxmlformats.org/drawingml/2006/main" name="Modèle powerpoin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 Modèle powerpoint</Template>
  <TotalTime>2020</TotalTime>
  <Words>6231</Words>
  <Application>Microsoft Office PowerPoint</Application>
  <PresentationFormat>Personnalisé</PresentationFormat>
  <Paragraphs>1392</Paragraphs>
  <Slides>58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58</vt:i4>
      </vt:variant>
    </vt:vector>
  </HeadingPairs>
  <TitlesOfParts>
    <vt:vector size="65" baseType="lpstr">
      <vt:lpstr>Arial</vt:lpstr>
      <vt:lpstr>Bodoni MT</vt:lpstr>
      <vt:lpstr>Calibri</vt:lpstr>
      <vt:lpstr>Courier New</vt:lpstr>
      <vt:lpstr>Myriad Pro</vt:lpstr>
      <vt:lpstr>Wingdings</vt:lpstr>
      <vt:lpstr>Modèle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document</dc:title>
  <dc:creator>GENDREU Isabelle</dc:creator>
  <cp:lastModifiedBy>DABAN Laëtitia</cp:lastModifiedBy>
  <cp:revision>108</cp:revision>
  <cp:lastPrinted>2020-06-16T14:22:14Z</cp:lastPrinted>
  <dcterms:created xsi:type="dcterms:W3CDTF">2023-01-23T13:38:21Z</dcterms:created>
  <dcterms:modified xsi:type="dcterms:W3CDTF">2023-12-14T10:33:27Z</dcterms:modified>
</cp:coreProperties>
</file>